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58" r:id="rId11"/>
    <p:sldId id="267" r:id="rId12"/>
    <p:sldId id="268" r:id="rId13"/>
    <p:sldId id="269" r:id="rId14"/>
    <p:sldId id="270" r:id="rId15"/>
    <p:sldId id="271" r:id="rId16"/>
    <p:sldId id="280" r:id="rId17"/>
    <p:sldId id="279" r:id="rId18"/>
    <p:sldId id="259" r:id="rId19"/>
    <p:sldId id="272" r:id="rId20"/>
    <p:sldId id="273" r:id="rId21"/>
    <p:sldId id="274" r:id="rId22"/>
    <p:sldId id="275" r:id="rId23"/>
    <p:sldId id="276" r:id="rId24"/>
    <p:sldId id="278" r:id="rId25"/>
    <p:sldId id="277" r:id="rId26"/>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1486F-126D-4E74-B4C1-0ED359AE243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CC7E7C32-AA81-498F-B08F-1F5A7FDE3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F3996871-E8BC-4BDD-8D07-459A62E232CD}"/>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5" name="Нижний колонтитул 4">
            <a:extLst>
              <a:ext uri="{FF2B5EF4-FFF2-40B4-BE49-F238E27FC236}">
                <a16:creationId xmlns:a16="http://schemas.microsoft.com/office/drawing/2014/main" id="{72B51208-4B03-4E30-B635-4E775CE5A76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A9C3942-220B-43C9-879C-746B94FFA081}"/>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169329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B49C6E-A1CB-47E0-87A9-DA8C904FC87C}"/>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17B866DC-2B58-4ACF-8A2B-F9C25F6D8D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48F33ACE-A94C-43BB-9AD6-004496B83AF8}"/>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5" name="Нижний колонтитул 4">
            <a:extLst>
              <a:ext uri="{FF2B5EF4-FFF2-40B4-BE49-F238E27FC236}">
                <a16:creationId xmlns:a16="http://schemas.microsoft.com/office/drawing/2014/main" id="{5D265B84-5BD8-4B99-B113-A3A9BD015B2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51A521E-B46B-44AA-985E-CDBFC62FCBD5}"/>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218799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1795F3A-1E62-4888-86DA-93AD7315917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4D82927-0ED2-4BF6-9C4D-3F5AC2301C5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CC632D8-4AF6-49FE-B69A-59D7FC25B282}"/>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5" name="Нижний колонтитул 4">
            <a:extLst>
              <a:ext uri="{FF2B5EF4-FFF2-40B4-BE49-F238E27FC236}">
                <a16:creationId xmlns:a16="http://schemas.microsoft.com/office/drawing/2014/main" id="{4538B8B4-78BD-4D68-9CB2-9A81DB52084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AC53200-13D5-41EE-A095-F000BE71E88B}"/>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151394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37BE0E-6339-4BA4-A819-01E794E41C3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2C34A3E1-34B1-4E30-A74E-DEF4EF8A29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D798A7D-C7F2-4076-9077-31BFA715F1C3}"/>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5" name="Нижний колонтитул 4">
            <a:extLst>
              <a:ext uri="{FF2B5EF4-FFF2-40B4-BE49-F238E27FC236}">
                <a16:creationId xmlns:a16="http://schemas.microsoft.com/office/drawing/2014/main" id="{564C9C23-8B5F-4D2B-9CB8-016EFB20B04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31DB375-5704-4F06-95C0-6B7A3243A332}"/>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153214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40C8FA-3879-46C4-8F29-14FBCC46D09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DF27FA29-D45B-468D-B762-765601D51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9298089-4F78-434B-920B-41A1866BCF40}"/>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5" name="Нижний колонтитул 4">
            <a:extLst>
              <a:ext uri="{FF2B5EF4-FFF2-40B4-BE49-F238E27FC236}">
                <a16:creationId xmlns:a16="http://schemas.microsoft.com/office/drawing/2014/main" id="{E362420E-C097-4977-90F9-D4E1B0E0952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1EEFF72-20B5-4211-BDC8-B092B04A19E6}"/>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206740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C96AA-F75A-4B94-89BC-0DC8CBAFB5D6}"/>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7041BF21-5209-4392-BDF7-25FA5D8CD2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F592911D-AB65-4ABB-8E62-1BCB813BEF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4B0269B4-8644-40E2-88E9-BCFC5DABD511}"/>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6" name="Нижний колонтитул 5">
            <a:extLst>
              <a:ext uri="{FF2B5EF4-FFF2-40B4-BE49-F238E27FC236}">
                <a16:creationId xmlns:a16="http://schemas.microsoft.com/office/drawing/2014/main" id="{22FD27A7-DA5D-4B1A-9251-1FE44DC092A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2D125D6-23AE-443F-BF0B-6650731B13A3}"/>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238910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987BC-79F4-4C9D-B69B-E14F1C0AC2D4}"/>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CFA5C6E7-AE98-40D7-9C19-FDA21744E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20DDB11-6056-4D07-972E-189DE4B422E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8966180A-B815-4565-8882-406A88A21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710E684-5063-48A8-93DF-D12F71EF262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F7F233D0-AF6D-4DB0-9709-E3654A59979C}"/>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8" name="Нижний колонтитул 7">
            <a:extLst>
              <a:ext uri="{FF2B5EF4-FFF2-40B4-BE49-F238E27FC236}">
                <a16:creationId xmlns:a16="http://schemas.microsoft.com/office/drawing/2014/main" id="{1543D6A2-934B-469F-823A-C405587DE7B8}"/>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F4A0AE75-751B-4FBD-A876-EFCF56EBF45D}"/>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418482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A20C58-6365-4CF1-A5DD-5FEA6072B8FF}"/>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9B2EC019-8583-45D8-9B46-FC995739B487}"/>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4" name="Нижний колонтитул 3">
            <a:extLst>
              <a:ext uri="{FF2B5EF4-FFF2-40B4-BE49-F238E27FC236}">
                <a16:creationId xmlns:a16="http://schemas.microsoft.com/office/drawing/2014/main" id="{C01F0358-0623-4470-8444-732827FCC0EF}"/>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48F91364-C78B-4345-A411-C47315D81EB7}"/>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21194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4013997-CA87-459B-9121-AD391F311D1B}"/>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3" name="Нижний колонтитул 2">
            <a:extLst>
              <a:ext uri="{FF2B5EF4-FFF2-40B4-BE49-F238E27FC236}">
                <a16:creationId xmlns:a16="http://schemas.microsoft.com/office/drawing/2014/main" id="{724039C5-E58A-4A6A-BC9C-8FBB712708E7}"/>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664F21F-05BA-4A01-A91C-F690CFC270EE}"/>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340920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C88965-4AB1-45BA-9C9B-04A208A6A2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C3F37B7F-2ED4-40CB-814A-3CD6D4039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6687A069-09C7-4496-B6A3-826EB2876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3DD0038-5BB9-4BC1-AAD3-EDE53F2F67B2}"/>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6" name="Нижний колонтитул 5">
            <a:extLst>
              <a:ext uri="{FF2B5EF4-FFF2-40B4-BE49-F238E27FC236}">
                <a16:creationId xmlns:a16="http://schemas.microsoft.com/office/drawing/2014/main" id="{F5E27F93-5A2F-46DF-A91D-8AC1ED96DEF2}"/>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5EF7B1B-C3A9-452E-AB33-BCB79801D9E4}"/>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220294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BE7108-7513-400F-B40E-4C4815759E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DD13F27A-A2AF-4241-8C60-1741956D8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F5955A59-420F-4A9D-B0FE-9168B893A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99DAC89-C32A-40B6-B294-D9C627559704}"/>
              </a:ext>
            </a:extLst>
          </p:cNvPr>
          <p:cNvSpPr>
            <a:spLocks noGrp="1"/>
          </p:cNvSpPr>
          <p:nvPr>
            <p:ph type="dt" sz="half" idx="10"/>
          </p:nvPr>
        </p:nvSpPr>
        <p:spPr/>
        <p:txBody>
          <a:bodyPr/>
          <a:lstStyle/>
          <a:p>
            <a:fld id="{082B0E38-C1B0-4F07-B884-D8D428E3B787}" type="datetimeFigureOut">
              <a:rPr lang="ru-KZ" smtClean="0"/>
              <a:t>22.09.2024</a:t>
            </a:fld>
            <a:endParaRPr lang="ru-KZ"/>
          </a:p>
        </p:txBody>
      </p:sp>
      <p:sp>
        <p:nvSpPr>
          <p:cNvPr id="6" name="Нижний колонтитул 5">
            <a:extLst>
              <a:ext uri="{FF2B5EF4-FFF2-40B4-BE49-F238E27FC236}">
                <a16:creationId xmlns:a16="http://schemas.microsoft.com/office/drawing/2014/main" id="{2B601B49-77C6-42EC-A52B-BCC8CDB80107}"/>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A4B21EAC-C2B3-432A-A8B3-24C5BFB716EC}"/>
              </a:ext>
            </a:extLst>
          </p:cNvPr>
          <p:cNvSpPr>
            <a:spLocks noGrp="1"/>
          </p:cNvSpPr>
          <p:nvPr>
            <p:ph type="sldNum" sz="quarter" idx="12"/>
          </p:nvPr>
        </p:nvSpPr>
        <p:spPr/>
        <p:txBody>
          <a:bodyPr/>
          <a:lstStyle/>
          <a:p>
            <a:fld id="{7E3C68CC-2359-496C-A59C-11D2EFE5E802}" type="slidenum">
              <a:rPr lang="ru-KZ" smtClean="0"/>
              <a:t>‹#›</a:t>
            </a:fld>
            <a:endParaRPr lang="ru-KZ"/>
          </a:p>
        </p:txBody>
      </p:sp>
    </p:spTree>
    <p:extLst>
      <p:ext uri="{BB962C8B-B14F-4D97-AF65-F5344CB8AC3E}">
        <p14:creationId xmlns:p14="http://schemas.microsoft.com/office/powerpoint/2010/main" val="15896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D29D20-69FE-4560-9B17-96CFECC1A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D0B4EBDC-AA2C-4D34-B6B3-AE675FB4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BEB03FB-39A1-4A62-8B6E-D9F38DC3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B0E38-C1B0-4F07-B884-D8D428E3B787}" type="datetimeFigureOut">
              <a:rPr lang="ru-KZ" smtClean="0"/>
              <a:t>22.09.2024</a:t>
            </a:fld>
            <a:endParaRPr lang="ru-KZ"/>
          </a:p>
        </p:txBody>
      </p:sp>
      <p:sp>
        <p:nvSpPr>
          <p:cNvPr id="5" name="Нижний колонтитул 4">
            <a:extLst>
              <a:ext uri="{FF2B5EF4-FFF2-40B4-BE49-F238E27FC236}">
                <a16:creationId xmlns:a16="http://schemas.microsoft.com/office/drawing/2014/main" id="{EDA0DC33-7C09-4C8C-B978-D0CB3A252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B5278BA5-76E8-4D02-937A-C20982582D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C68CC-2359-496C-A59C-11D2EFE5E802}" type="slidenum">
              <a:rPr lang="ru-KZ" smtClean="0"/>
              <a:t>‹#›</a:t>
            </a:fld>
            <a:endParaRPr lang="ru-KZ"/>
          </a:p>
        </p:txBody>
      </p:sp>
    </p:spTree>
    <p:extLst>
      <p:ext uri="{BB962C8B-B14F-4D97-AF65-F5344CB8AC3E}">
        <p14:creationId xmlns:p14="http://schemas.microsoft.com/office/powerpoint/2010/main" val="246498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yjus.com/biology/plant-cel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1712FA-4AF8-4F81-87B1-9D762B81E6BA}"/>
              </a:ext>
            </a:extLst>
          </p:cNvPr>
          <p:cNvSpPr>
            <a:spLocks noGrp="1"/>
          </p:cNvSpPr>
          <p:nvPr>
            <p:ph type="ctrTitle"/>
          </p:nvPr>
        </p:nvSpPr>
        <p:spPr>
          <a:xfrm>
            <a:off x="1137501" y="999241"/>
            <a:ext cx="9144000" cy="1454920"/>
          </a:xfrm>
        </p:spPr>
        <p:txBody>
          <a:bodyPr>
            <a:normAutofit/>
          </a:bodyPr>
          <a:lstStyle/>
          <a:p>
            <a:r>
              <a:rPr lang="en-US" sz="4800" dirty="0">
                <a:latin typeface="Times New Roman" panose="02020603050405020304" pitchFamily="18" charset="0"/>
                <a:cs typeface="Times New Roman" panose="02020603050405020304" pitchFamily="18" charset="0"/>
              </a:rPr>
              <a:t>Lecture </a:t>
            </a:r>
            <a:r>
              <a:rPr lang="ru-RU" sz="4800" dirty="0">
                <a:latin typeface="Times New Roman" panose="02020603050405020304" pitchFamily="18" charset="0"/>
                <a:cs typeface="Times New Roman" panose="02020603050405020304" pitchFamily="18" charset="0"/>
              </a:rPr>
              <a:t>№3</a:t>
            </a:r>
            <a:endParaRPr lang="ru-KZ" sz="4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1E0F27D1-6C02-4CAE-ACD4-6E6782999516}"/>
              </a:ext>
            </a:extLst>
          </p:cNvPr>
          <p:cNvSpPr>
            <a:spLocks noGrp="1"/>
          </p:cNvSpPr>
          <p:nvPr>
            <p:ph type="subTitle" idx="1"/>
          </p:nvPr>
        </p:nvSpPr>
        <p:spPr>
          <a:xfrm>
            <a:off x="1429732" y="2748078"/>
            <a:ext cx="9144000" cy="1655762"/>
          </a:xfrm>
        </p:spPr>
        <p:txBody>
          <a:bodyPr>
            <a:normAutofit/>
          </a:bodyPr>
          <a:lstStyle/>
          <a:p>
            <a:r>
              <a:rPr lang="en-US" sz="3200" b="1" dirty="0">
                <a:effectLst/>
                <a:latin typeface="Times New Roman" panose="02020603050405020304" pitchFamily="18" charset="0"/>
                <a:ea typeface="Times New Roman" panose="02020603050405020304" pitchFamily="18" charset="0"/>
              </a:rPr>
              <a:t>Cell organelles. The structure of the </a:t>
            </a:r>
            <a:r>
              <a:rPr lang="en" sz="3200" b="1" dirty="0">
                <a:effectLst/>
                <a:latin typeface="Times New Roman" panose="02020603050405020304" pitchFamily="18" charset="0"/>
                <a:ea typeface="Times New Roman" panose="02020603050405020304" pitchFamily="18" charset="0"/>
              </a:rPr>
              <a:t>Membrane bound</a:t>
            </a:r>
            <a:r>
              <a:rPr lang="en-US" sz="3200" b="1" dirty="0">
                <a:effectLst/>
                <a:latin typeface="Times New Roman" panose="02020603050405020304" pitchFamily="18" charset="0"/>
                <a:ea typeface="Times New Roman" panose="02020603050405020304" pitchFamily="18" charset="0"/>
              </a:rPr>
              <a:t> organelles and their functions</a:t>
            </a:r>
            <a:r>
              <a:rPr lang="en" sz="3200" b="1" dirty="0">
                <a:effectLst/>
                <a:latin typeface="Times New Roman" panose="02020603050405020304" pitchFamily="18" charset="0"/>
                <a:ea typeface="Times New Roman" panose="02020603050405020304" pitchFamily="18" charset="0"/>
              </a:rPr>
              <a:t>.</a:t>
            </a:r>
            <a:endParaRPr lang="ru-KZ" sz="4000" b="1" dirty="0"/>
          </a:p>
        </p:txBody>
      </p:sp>
    </p:spTree>
    <p:extLst>
      <p:ext uri="{BB962C8B-B14F-4D97-AF65-F5344CB8AC3E}">
        <p14:creationId xmlns:p14="http://schemas.microsoft.com/office/powerpoint/2010/main" val="128123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4E66F-D1A9-407B-B737-F3B623F0899A}"/>
              </a:ext>
            </a:extLst>
          </p:cNvPr>
          <p:cNvSpPr>
            <a:spLocks noGrp="1"/>
          </p:cNvSpPr>
          <p:nvPr>
            <p:ph type="title"/>
          </p:nvPr>
        </p:nvSpPr>
        <p:spPr>
          <a:xfrm>
            <a:off x="838200" y="421686"/>
            <a:ext cx="10515600" cy="1325563"/>
          </a:xfrm>
        </p:spPr>
        <p:txBody>
          <a:bodyPr>
            <a:normAutofit/>
          </a:bodyPr>
          <a:lstStyle/>
          <a:p>
            <a:r>
              <a:rPr lang="en-US" sz="3200" b="1" dirty="0">
                <a:effectLst/>
                <a:latin typeface="+mn-lt"/>
                <a:ea typeface="Times New Roman" panose="02020603050405020304" pitchFamily="18" charset="0"/>
              </a:rPr>
              <a:t>Golgi apparatus</a:t>
            </a:r>
            <a:endParaRPr lang="ru-KZ" sz="6600" b="1" dirty="0">
              <a:latin typeface="+mn-lt"/>
            </a:endParaRPr>
          </a:p>
        </p:txBody>
      </p:sp>
      <p:sp>
        <p:nvSpPr>
          <p:cNvPr id="3" name="Объект 2">
            <a:extLst>
              <a:ext uri="{FF2B5EF4-FFF2-40B4-BE49-F238E27FC236}">
                <a16:creationId xmlns:a16="http://schemas.microsoft.com/office/drawing/2014/main" id="{F38DC5F7-28AE-4D5F-A636-A07975E5F11A}"/>
              </a:ext>
            </a:extLst>
          </p:cNvPr>
          <p:cNvSpPr>
            <a:spLocks noGrp="1"/>
          </p:cNvSpPr>
          <p:nvPr>
            <p:ph idx="1"/>
          </p:nvPr>
        </p:nvSpPr>
        <p:spPr>
          <a:xfrm>
            <a:off x="649664" y="1561674"/>
            <a:ext cx="10515600" cy="4351338"/>
          </a:xfrm>
        </p:spPr>
        <p:txBody>
          <a:bodyPr>
            <a:normAutofit/>
          </a:bodyPr>
          <a:lstStyle/>
          <a:p>
            <a:r>
              <a:rPr lang="en-US" sz="2400" b="1" i="0" u="none" strike="noStrike" baseline="0" dirty="0">
                <a:solidFill>
                  <a:srgbClr val="000000"/>
                </a:solidFill>
              </a:rPr>
              <a:t>Camillo Golgi </a:t>
            </a:r>
            <a:r>
              <a:rPr lang="en-US" sz="2400" b="0" i="0" u="none" strike="noStrike" baseline="0" dirty="0">
                <a:solidFill>
                  <a:srgbClr val="000000"/>
                </a:solidFill>
              </a:rPr>
              <a:t>in 1898 discovered the Golgi apparatus in the nerve cells of barn owl and cat by metallic impregnation method. After it's discoverer's name, the Golgi apparatus has been variously named as </a:t>
            </a:r>
            <a:r>
              <a:rPr lang="en-US" sz="2400" b="1" i="0" u="none" strike="noStrike" baseline="0" dirty="0" err="1">
                <a:solidFill>
                  <a:srgbClr val="000000"/>
                </a:solidFill>
              </a:rPr>
              <a:t>Golgisome</a:t>
            </a:r>
            <a:r>
              <a:rPr lang="en-US" sz="2400" b="0" i="0" u="none" strike="noStrike" baseline="0" dirty="0">
                <a:solidFill>
                  <a:srgbClr val="000000"/>
                </a:solidFill>
              </a:rPr>
              <a:t>, </a:t>
            </a:r>
            <a:r>
              <a:rPr lang="en-US" sz="2400" b="1" i="0" u="none" strike="noStrike" baseline="0" dirty="0">
                <a:solidFill>
                  <a:srgbClr val="000000"/>
                </a:solidFill>
              </a:rPr>
              <a:t>Golgi material</a:t>
            </a:r>
            <a:r>
              <a:rPr lang="en-US" sz="2400" b="0" i="0" u="none" strike="noStrike" baseline="0" dirty="0">
                <a:solidFill>
                  <a:srgbClr val="000000"/>
                </a:solidFill>
              </a:rPr>
              <a:t>, </a:t>
            </a:r>
            <a:r>
              <a:rPr lang="en-US" sz="2400" b="1" i="0" u="none" strike="noStrike" baseline="0" dirty="0">
                <a:solidFill>
                  <a:srgbClr val="000000"/>
                </a:solidFill>
              </a:rPr>
              <a:t>Golgi membranes</a:t>
            </a:r>
            <a:r>
              <a:rPr lang="en-US" sz="2400" b="0" i="0" u="none" strike="noStrike" baseline="0" dirty="0">
                <a:solidFill>
                  <a:srgbClr val="000000"/>
                </a:solidFill>
              </a:rPr>
              <a:t>, </a:t>
            </a:r>
            <a:r>
              <a:rPr lang="en-US" sz="2400" b="1" i="0" u="none" strike="noStrike" baseline="0" dirty="0">
                <a:solidFill>
                  <a:srgbClr val="000000"/>
                </a:solidFill>
              </a:rPr>
              <a:t>Golgi body</a:t>
            </a:r>
            <a:endParaRPr lang="ru-KZ" sz="3600" dirty="0"/>
          </a:p>
        </p:txBody>
      </p:sp>
    </p:spTree>
    <p:extLst>
      <p:ext uri="{BB962C8B-B14F-4D97-AF65-F5344CB8AC3E}">
        <p14:creationId xmlns:p14="http://schemas.microsoft.com/office/powerpoint/2010/main" val="187847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36B243-ECBC-4227-8767-8578FA25E1AB}"/>
              </a:ext>
            </a:extLst>
          </p:cNvPr>
          <p:cNvSpPr>
            <a:spLocks noGrp="1"/>
          </p:cNvSpPr>
          <p:nvPr>
            <p:ph type="title"/>
          </p:nvPr>
        </p:nvSpPr>
        <p:spPr/>
        <p:txBody>
          <a:bodyPr/>
          <a:lstStyle/>
          <a:p>
            <a:r>
              <a:rPr lang="en-US" sz="2800" b="1" dirty="0">
                <a:solidFill>
                  <a:srgbClr val="000000"/>
                </a:solidFill>
                <a:latin typeface="+mn-lt"/>
              </a:rPr>
              <a:t>Structure of Golgi Bodies:- </a:t>
            </a:r>
            <a:br>
              <a:rPr lang="en-US" sz="2800" dirty="0">
                <a:solidFill>
                  <a:srgbClr val="000000"/>
                </a:solidFill>
                <a:latin typeface="+mn-lt"/>
              </a:rPr>
            </a:br>
            <a:endParaRPr lang="ru-KZ" dirty="0">
              <a:latin typeface="+mn-lt"/>
            </a:endParaRPr>
          </a:p>
        </p:txBody>
      </p:sp>
      <p:sp>
        <p:nvSpPr>
          <p:cNvPr id="3" name="Объект 2">
            <a:extLst>
              <a:ext uri="{FF2B5EF4-FFF2-40B4-BE49-F238E27FC236}">
                <a16:creationId xmlns:a16="http://schemas.microsoft.com/office/drawing/2014/main" id="{AF61F0EC-AF03-4B5D-BAA7-43BC7294C02F}"/>
              </a:ext>
            </a:extLst>
          </p:cNvPr>
          <p:cNvSpPr>
            <a:spLocks noGrp="1"/>
          </p:cNvSpPr>
          <p:nvPr>
            <p:ph idx="1"/>
          </p:nvPr>
        </p:nvSpPr>
        <p:spPr>
          <a:xfrm>
            <a:off x="734505" y="1253331"/>
            <a:ext cx="10515600" cy="1744393"/>
          </a:xfrm>
        </p:spPr>
        <p:txBody>
          <a:bodyPr>
            <a:normAutofit/>
          </a:bodyPr>
          <a:lstStyle/>
          <a:p>
            <a:r>
              <a:rPr lang="en-US" sz="2400" b="1" i="0" u="none" strike="noStrike" baseline="0" dirty="0"/>
              <a:t>Golgi bodies </a:t>
            </a:r>
            <a:r>
              <a:rPr lang="en-US" sz="2400" b="0" i="0" u="none" strike="noStrike" baseline="0" dirty="0"/>
              <a:t>varies in size and form in different types of cells, but they have similar organization in all kinds of cells. For example, it is well developed in secretory and nerve cells, but is rather small in muscle cells. Golgi bodies are compiled as a central stack (pile) of flattened sacs or cisternae and many peripheral tubules and vesicles. </a:t>
            </a:r>
            <a:endParaRPr lang="ru-KZ" sz="3600" dirty="0"/>
          </a:p>
        </p:txBody>
      </p:sp>
      <p:sp>
        <p:nvSpPr>
          <p:cNvPr id="5" name="TextBox 4">
            <a:extLst>
              <a:ext uri="{FF2B5EF4-FFF2-40B4-BE49-F238E27FC236}">
                <a16:creationId xmlns:a16="http://schemas.microsoft.com/office/drawing/2014/main" id="{2E133DEB-B1E0-454A-B411-71505645C967}"/>
              </a:ext>
            </a:extLst>
          </p:cNvPr>
          <p:cNvSpPr txBox="1"/>
          <p:nvPr/>
        </p:nvSpPr>
        <p:spPr>
          <a:xfrm>
            <a:off x="899474" y="3261221"/>
            <a:ext cx="10583944" cy="3231654"/>
          </a:xfrm>
          <a:prstGeom prst="rect">
            <a:avLst/>
          </a:prstGeom>
          <a:noFill/>
        </p:spPr>
        <p:txBody>
          <a:bodyPr wrap="square">
            <a:spAutoFit/>
          </a:bodyPr>
          <a:lstStyle/>
          <a:p>
            <a:pPr algn="l"/>
            <a:r>
              <a:rPr lang="en-US" sz="2400" b="1" i="0" dirty="0">
                <a:effectLst/>
              </a:rPr>
              <a:t>Cisternae </a:t>
            </a:r>
            <a:r>
              <a:rPr lang="en-US" sz="2400" b="0" i="0" dirty="0">
                <a:effectLst/>
              </a:rPr>
              <a:t>- The cisternae vary in number from 3 to 7 in most animal cells and from 10 to 24 in plant cells.  These support the cisternae and maintain regular spacing between them. The cisternae may be flat, but are often curved, having a distinct polarity with a convex face towards the cell membrane and concave face towards the nucleus. They are free of ribosomes and have swollen ends. They look like the smooth endoplasmic reticulum and are continuous with it at certain places.  All the cisternae have a continuous lumen filled with a fluid.</a:t>
            </a:r>
            <a:endParaRPr lang="ru-KZ" sz="2400" b="0" i="0" dirty="0">
              <a:effectLst/>
            </a:endParaRPr>
          </a:p>
          <a:p>
            <a:br>
              <a:rPr lang="ru-KZ" dirty="0"/>
            </a:br>
            <a:endParaRPr lang="ru-KZ" dirty="0"/>
          </a:p>
        </p:txBody>
      </p:sp>
    </p:spTree>
    <p:extLst>
      <p:ext uri="{BB962C8B-B14F-4D97-AF65-F5344CB8AC3E}">
        <p14:creationId xmlns:p14="http://schemas.microsoft.com/office/powerpoint/2010/main" val="382613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078951-48DB-452A-9554-C89ED1D28AA9}"/>
              </a:ext>
            </a:extLst>
          </p:cNvPr>
          <p:cNvSpPr>
            <a:spLocks noGrp="1"/>
          </p:cNvSpPr>
          <p:nvPr>
            <p:ph idx="1"/>
          </p:nvPr>
        </p:nvSpPr>
        <p:spPr>
          <a:xfrm>
            <a:off x="838200" y="958359"/>
            <a:ext cx="10515600" cy="4351338"/>
          </a:xfrm>
        </p:spPr>
        <p:txBody>
          <a:bodyPr/>
          <a:lstStyle/>
          <a:p>
            <a:r>
              <a:rPr lang="en-US" sz="2400" b="1" i="0" u="none" strike="noStrike" baseline="0" dirty="0">
                <a:solidFill>
                  <a:srgbClr val="000000"/>
                </a:solidFill>
              </a:rPr>
              <a:t>Tubules- </a:t>
            </a:r>
            <a:r>
              <a:rPr lang="en-US" sz="2400" b="0" i="0" u="none" strike="noStrike" baseline="0" dirty="0">
                <a:solidFill>
                  <a:srgbClr val="000000"/>
                </a:solidFill>
              </a:rPr>
              <a:t>Short tubules arise from the periphery of the cisternae. Some of these enlarge at their ends to form vesicles. </a:t>
            </a:r>
          </a:p>
          <a:p>
            <a:r>
              <a:rPr lang="en-US" sz="2400" b="1" i="0" u="none" strike="noStrike" baseline="0" dirty="0">
                <a:solidFill>
                  <a:srgbClr val="000000"/>
                </a:solidFill>
              </a:rPr>
              <a:t>Vesicles- </a:t>
            </a:r>
            <a:r>
              <a:rPr lang="en-US" sz="2400" b="0" i="0" u="none" strike="noStrike" baseline="0" dirty="0">
                <a:solidFill>
                  <a:srgbClr val="000000"/>
                </a:solidFill>
              </a:rPr>
              <a:t>The vesicles lie near the ends and concave surface of the Golgi complex. They are pinched off from the tubules</a:t>
            </a:r>
            <a:r>
              <a:rPr lang="ru-RU" sz="2400" b="0" i="0" u="none" strike="noStrike" baseline="0" dirty="0">
                <a:solidFill>
                  <a:srgbClr val="000000"/>
                </a:solidFill>
              </a:rPr>
              <a:t>:</a:t>
            </a:r>
          </a:p>
          <a:p>
            <a:endParaRPr lang="ru-RU" sz="2400" b="0" i="0" u="none" strike="noStrike" baseline="0" dirty="0">
              <a:solidFill>
                <a:srgbClr val="000000"/>
              </a:solidFill>
            </a:endParaRPr>
          </a:p>
          <a:p>
            <a:r>
              <a:rPr lang="en-US" sz="1800" dirty="0">
                <a:solidFill>
                  <a:srgbClr val="000000"/>
                </a:solidFill>
                <a:latin typeface="Times-New-Roman"/>
              </a:rPr>
              <a:t>        </a:t>
            </a:r>
            <a:r>
              <a:rPr lang="en-US" sz="2000" b="1" i="1" u="none" strike="noStrike" baseline="0" dirty="0">
                <a:solidFill>
                  <a:srgbClr val="000000"/>
                </a:solidFill>
              </a:rPr>
              <a:t>Transitional Vesicles: </a:t>
            </a:r>
            <a:r>
              <a:rPr lang="en-US" sz="2000" b="0" i="0" u="none" strike="noStrike" baseline="0" dirty="0">
                <a:solidFill>
                  <a:srgbClr val="000000"/>
                </a:solidFill>
              </a:rPr>
              <a:t>These are the small outgrowths formed from the transitional ER. They migrate to, converge and coalesce to cis face of Golgi, where they form new cisternae. </a:t>
            </a:r>
            <a:endParaRPr lang="en-US" sz="2000" dirty="0">
              <a:solidFill>
                <a:srgbClr val="000000"/>
              </a:solidFill>
            </a:endParaRPr>
          </a:p>
          <a:p>
            <a:r>
              <a:rPr lang="en-US" sz="2000" b="1" i="1" u="none" strike="noStrike" baseline="0" dirty="0">
                <a:solidFill>
                  <a:srgbClr val="000000"/>
                </a:solidFill>
              </a:rPr>
              <a:t>         Smooth Vesicles: </a:t>
            </a:r>
            <a:r>
              <a:rPr lang="en-US" sz="2000" b="0" i="0" u="none" strike="noStrike" baseline="0" dirty="0">
                <a:solidFill>
                  <a:srgbClr val="000000"/>
                </a:solidFill>
              </a:rPr>
              <a:t>These have smooth surface and contain secretions of the cell and so they are also called secretary vesicles. They arise from the ends of the cisternae tubules. </a:t>
            </a:r>
            <a:endParaRPr lang="en-US" sz="2000" dirty="0">
              <a:solidFill>
                <a:srgbClr val="000000"/>
              </a:solidFill>
            </a:endParaRPr>
          </a:p>
          <a:p>
            <a:r>
              <a:rPr lang="en-US" sz="2000" b="1" i="0" u="none" strike="noStrike" baseline="0" dirty="0">
                <a:solidFill>
                  <a:srgbClr val="000000"/>
                </a:solidFill>
              </a:rPr>
              <a:t>          </a:t>
            </a:r>
            <a:r>
              <a:rPr lang="en-US" sz="2000" b="1" i="1" u="none" strike="noStrike" baseline="0" dirty="0">
                <a:solidFill>
                  <a:srgbClr val="000000"/>
                </a:solidFill>
              </a:rPr>
              <a:t>Coated vesicles: </a:t>
            </a:r>
            <a:r>
              <a:rPr lang="en-US" sz="2000" b="0" i="0" u="none" strike="noStrike" baseline="0" dirty="0">
                <a:solidFill>
                  <a:srgbClr val="000000"/>
                </a:solidFill>
              </a:rPr>
              <a:t>These have rough surface and they also arise from the cisternae tubules. They play a role in intracellular traffic of secretary protein molecules. of the cisternae. They are of three types: transitional, smooth or secretary and coated vesicles. </a:t>
            </a:r>
            <a:endParaRPr lang="ru-KZ" sz="3200" dirty="0"/>
          </a:p>
        </p:txBody>
      </p:sp>
    </p:spTree>
    <p:extLst>
      <p:ext uri="{BB962C8B-B14F-4D97-AF65-F5344CB8AC3E}">
        <p14:creationId xmlns:p14="http://schemas.microsoft.com/office/powerpoint/2010/main" val="393108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865601-11BA-4796-9F48-16492F7E9A35}"/>
              </a:ext>
            </a:extLst>
          </p:cNvPr>
          <p:cNvSpPr>
            <a:spLocks noGrp="1"/>
          </p:cNvSpPr>
          <p:nvPr>
            <p:ph idx="1"/>
          </p:nvPr>
        </p:nvSpPr>
        <p:spPr>
          <a:xfrm>
            <a:off x="300873" y="703066"/>
            <a:ext cx="4667053" cy="5451868"/>
          </a:xfrm>
        </p:spPr>
        <p:txBody>
          <a:bodyPr>
            <a:normAutofit/>
          </a:bodyPr>
          <a:lstStyle/>
          <a:p>
            <a:r>
              <a:rPr lang="en-US" sz="2400" b="0" i="0" u="none" strike="noStrike" baseline="0" dirty="0">
                <a:solidFill>
                  <a:srgbClr val="000000"/>
                </a:solidFill>
                <a:cs typeface="Times New Roman" panose="02020603050405020304" pitchFamily="18" charset="0"/>
              </a:rPr>
              <a:t>These regions have different enzymes which introduce different modifications to secretary and membrane proteins passing through them. The principal modification is glycosylation, i.e., addition of sugars to proteins, forming glycoproteins. Glycosylation starts in the ER and is completed in the Golgi complex. Modification of proteins in the Golgi apparatus also involves addition of lipids, forming lipoproteins (</a:t>
            </a:r>
            <a:r>
              <a:rPr lang="en-US" sz="2400" b="0" i="0" u="none" strike="noStrike" baseline="0" dirty="0" err="1">
                <a:solidFill>
                  <a:srgbClr val="000000"/>
                </a:solidFill>
                <a:cs typeface="Times New Roman" panose="02020603050405020304" pitchFamily="18" charset="0"/>
              </a:rPr>
              <a:t>liposylation</a:t>
            </a:r>
            <a:r>
              <a:rPr lang="en-US" sz="2400" b="0" i="0" u="none" strike="noStrike" baseline="0" dirty="0">
                <a:solidFill>
                  <a:srgbClr val="000000"/>
                </a:solidFill>
                <a:cs typeface="Times New Roman" panose="02020603050405020304" pitchFamily="18" charset="0"/>
              </a:rPr>
              <a:t>), and even the addition of other groups </a:t>
            </a:r>
            <a:endParaRPr lang="ru-KZ" sz="3600" dirty="0">
              <a:cs typeface="Times New Roman" panose="02020603050405020304" pitchFamily="18" charset="0"/>
            </a:endParaRPr>
          </a:p>
        </p:txBody>
      </p:sp>
      <p:pic>
        <p:nvPicPr>
          <p:cNvPr id="5" name="Рисунок 4">
            <a:extLst>
              <a:ext uri="{FF2B5EF4-FFF2-40B4-BE49-F238E27FC236}">
                <a16:creationId xmlns:a16="http://schemas.microsoft.com/office/drawing/2014/main" id="{ADF1EB56-B350-48C2-8419-06EA907DF43E}"/>
              </a:ext>
            </a:extLst>
          </p:cNvPr>
          <p:cNvPicPr>
            <a:picLocks noChangeAspect="1"/>
          </p:cNvPicPr>
          <p:nvPr/>
        </p:nvPicPr>
        <p:blipFill rotWithShape="1">
          <a:blip r:embed="rId2"/>
          <a:srcRect l="40438" t="37251" r="18583" b="16701"/>
          <a:stretch/>
        </p:blipFill>
        <p:spPr>
          <a:xfrm>
            <a:off x="5128182" y="2092751"/>
            <a:ext cx="6204245" cy="3921550"/>
          </a:xfrm>
          <a:prstGeom prst="rect">
            <a:avLst/>
          </a:prstGeom>
        </p:spPr>
      </p:pic>
      <p:sp>
        <p:nvSpPr>
          <p:cNvPr id="7" name="TextBox 6">
            <a:extLst>
              <a:ext uri="{FF2B5EF4-FFF2-40B4-BE49-F238E27FC236}">
                <a16:creationId xmlns:a16="http://schemas.microsoft.com/office/drawing/2014/main" id="{F85DF544-AD86-4607-A2B0-EB61D69DF3F1}"/>
              </a:ext>
            </a:extLst>
          </p:cNvPr>
          <p:cNvSpPr txBox="1"/>
          <p:nvPr/>
        </p:nvSpPr>
        <p:spPr>
          <a:xfrm>
            <a:off x="4967926" y="603563"/>
            <a:ext cx="6094428" cy="923330"/>
          </a:xfrm>
          <a:prstGeom prst="rect">
            <a:avLst/>
          </a:prstGeom>
          <a:noFill/>
        </p:spPr>
        <p:txBody>
          <a:bodyPr wrap="square">
            <a:spAutoFit/>
          </a:bodyPr>
          <a:lstStyle/>
          <a:p>
            <a:r>
              <a:rPr lang="en-US" sz="1800" b="0" i="0" u="none" strike="noStrike" baseline="0" dirty="0">
                <a:solidFill>
                  <a:srgbClr val="000000"/>
                </a:solidFill>
                <a:cs typeface="Times New Roman" panose="02020603050405020304" pitchFamily="18" charset="0"/>
              </a:rPr>
              <a:t>The Golgi complex has 3 functional regions: </a:t>
            </a:r>
            <a:r>
              <a:rPr lang="en-US" sz="1800" b="1" i="0" u="none" strike="noStrike" baseline="0" dirty="0">
                <a:solidFill>
                  <a:srgbClr val="000000"/>
                </a:solidFill>
                <a:cs typeface="Times New Roman" panose="02020603050405020304" pitchFamily="18" charset="0"/>
              </a:rPr>
              <a:t>cis region </a:t>
            </a:r>
            <a:r>
              <a:rPr lang="en-US" sz="1800" b="0" i="0" u="none" strike="noStrike" baseline="0" dirty="0">
                <a:solidFill>
                  <a:srgbClr val="000000"/>
                </a:solidFill>
                <a:cs typeface="Times New Roman" panose="02020603050405020304" pitchFamily="18" charset="0"/>
              </a:rPr>
              <a:t>that lies nearest the ER, </a:t>
            </a:r>
            <a:r>
              <a:rPr lang="en-US" sz="1800" b="1" i="0" u="none" strike="noStrike" baseline="0" dirty="0">
                <a:solidFill>
                  <a:srgbClr val="000000"/>
                </a:solidFill>
                <a:cs typeface="Times New Roman" panose="02020603050405020304" pitchFamily="18" charset="0"/>
              </a:rPr>
              <a:t>medial region </a:t>
            </a:r>
            <a:r>
              <a:rPr lang="en-US" sz="1800" b="0" i="0" u="none" strike="noStrike" baseline="0" dirty="0">
                <a:solidFill>
                  <a:srgbClr val="000000"/>
                </a:solidFill>
                <a:cs typeface="Times New Roman" panose="02020603050405020304" pitchFamily="18" charset="0"/>
              </a:rPr>
              <a:t>in the middle, and </a:t>
            </a:r>
            <a:r>
              <a:rPr lang="en-US" sz="1800" b="1" i="0" u="none" strike="noStrike" baseline="0" dirty="0">
                <a:solidFill>
                  <a:srgbClr val="000000"/>
                </a:solidFill>
                <a:cs typeface="Times New Roman" panose="02020603050405020304" pitchFamily="18" charset="0"/>
              </a:rPr>
              <a:t>Tran’s region </a:t>
            </a:r>
            <a:r>
              <a:rPr lang="en-US" sz="1800" b="0" i="0" u="none" strike="noStrike" baseline="0" dirty="0">
                <a:solidFill>
                  <a:srgbClr val="000000"/>
                </a:solidFill>
                <a:cs typeface="Times New Roman" panose="02020603050405020304" pitchFamily="18" charset="0"/>
              </a:rPr>
              <a:t>with trans Golgi reticulum nearest to the plasma membrane. </a:t>
            </a:r>
            <a:endParaRPr lang="ru-RU" sz="1800" b="0" i="0" u="none" strike="noStrike" baseline="0" dirty="0">
              <a:solidFill>
                <a:srgbClr val="000000"/>
              </a:solidFill>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1B52A8C9-8609-48C9-B57F-E914CBBDD7E0}"/>
              </a:ext>
            </a:extLst>
          </p:cNvPr>
          <p:cNvSpPr/>
          <p:nvPr/>
        </p:nvSpPr>
        <p:spPr>
          <a:xfrm>
            <a:off x="6202837" y="5533534"/>
            <a:ext cx="641023" cy="4807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KZ"/>
          </a:p>
        </p:txBody>
      </p:sp>
    </p:spTree>
    <p:extLst>
      <p:ext uri="{BB962C8B-B14F-4D97-AF65-F5344CB8AC3E}">
        <p14:creationId xmlns:p14="http://schemas.microsoft.com/office/powerpoint/2010/main" val="162131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816370-7310-438A-9021-5F962B74BE6A}"/>
              </a:ext>
            </a:extLst>
          </p:cNvPr>
          <p:cNvSpPr>
            <a:spLocks noGrp="1"/>
          </p:cNvSpPr>
          <p:nvPr>
            <p:ph type="title"/>
          </p:nvPr>
        </p:nvSpPr>
        <p:spPr>
          <a:xfrm>
            <a:off x="838200" y="340027"/>
            <a:ext cx="10515600" cy="682020"/>
          </a:xfrm>
        </p:spPr>
        <p:txBody>
          <a:bodyPr>
            <a:normAutofit/>
          </a:bodyPr>
          <a:lstStyle/>
          <a:p>
            <a:r>
              <a:rPr lang="en-US" sz="2800" b="1" i="0" u="none" strike="noStrike" baseline="0" dirty="0">
                <a:solidFill>
                  <a:srgbClr val="000000"/>
                </a:solidFill>
                <a:latin typeface="+mn-lt"/>
              </a:rPr>
              <a:t>Functions of Golgi Bodies:</a:t>
            </a:r>
            <a:endParaRPr lang="ru-KZ" sz="6000" dirty="0">
              <a:latin typeface="+mn-lt"/>
            </a:endParaRPr>
          </a:p>
        </p:txBody>
      </p:sp>
      <p:sp>
        <p:nvSpPr>
          <p:cNvPr id="3" name="Объект 2">
            <a:extLst>
              <a:ext uri="{FF2B5EF4-FFF2-40B4-BE49-F238E27FC236}">
                <a16:creationId xmlns:a16="http://schemas.microsoft.com/office/drawing/2014/main" id="{C25F7033-4F1C-414E-809E-5A6F4F2783B0}"/>
              </a:ext>
            </a:extLst>
          </p:cNvPr>
          <p:cNvSpPr>
            <a:spLocks noGrp="1"/>
          </p:cNvSpPr>
          <p:nvPr>
            <p:ph idx="1"/>
          </p:nvPr>
        </p:nvSpPr>
        <p:spPr>
          <a:xfrm>
            <a:off x="762785" y="1589955"/>
            <a:ext cx="10515600" cy="4351338"/>
          </a:xfrm>
        </p:spPr>
        <p:txBody>
          <a:bodyPr>
            <a:normAutofit fontScale="92500" lnSpcReduction="10000"/>
          </a:bodyPr>
          <a:lstStyle/>
          <a:p>
            <a:pPr algn="l"/>
            <a:r>
              <a:rPr lang="en-US" sz="2400" b="1" i="0" u="none" strike="noStrike" baseline="0">
                <a:solidFill>
                  <a:srgbClr val="000000"/>
                </a:solidFill>
              </a:rPr>
              <a:t>Formation of secretary vesicles- </a:t>
            </a:r>
            <a:r>
              <a:rPr lang="en-US" sz="2400" b="0" i="0" u="none" strike="noStrike" baseline="0">
                <a:solidFill>
                  <a:srgbClr val="000000"/>
                </a:solidFill>
              </a:rPr>
              <a:t>The Golgi complex processes and packages proteins and lipids coming from the ER for transport to other parts of the cell or out of</a:t>
            </a:r>
            <a:r>
              <a:rPr lang="ru-RU" sz="2400" b="0" i="0" u="none" strike="noStrike" baseline="0">
                <a:solidFill>
                  <a:srgbClr val="000000"/>
                </a:solidFill>
              </a:rPr>
              <a:t> </a:t>
            </a:r>
            <a:r>
              <a:rPr lang="en-US" sz="2400" b="0" i="0" u="none" strike="noStrike" baseline="0"/>
              <a:t>the cell. Packaging involves wrapping the materials by a membrane, forming secretary vesicles. </a:t>
            </a:r>
            <a:endParaRPr lang="ru-RU" sz="2400" b="0" i="0" u="none" strike="noStrike" baseline="0"/>
          </a:p>
          <a:p>
            <a:pPr algn="l"/>
            <a:r>
              <a:rPr lang="en-US" sz="2400" b="1" i="0" u="none" strike="noStrike" baseline="0">
                <a:solidFill>
                  <a:srgbClr val="000000"/>
                </a:solidFill>
              </a:rPr>
              <a:t>Synthesis of carbohydrates- </a:t>
            </a:r>
            <a:r>
              <a:rPr lang="en-US" sz="2400" b="0" i="0" u="none" strike="noStrike" baseline="0">
                <a:solidFill>
                  <a:srgbClr val="000000"/>
                </a:solidFill>
              </a:rPr>
              <a:t>The Golgi apparatus synthesizes certain mucopolysaccharides from simple sugars. </a:t>
            </a:r>
            <a:endParaRPr lang="ru-RU" sz="2400" b="0" i="0" u="none" strike="noStrike" baseline="0">
              <a:solidFill>
                <a:srgbClr val="000000"/>
              </a:solidFill>
            </a:endParaRPr>
          </a:p>
          <a:p>
            <a:pPr algn="l"/>
            <a:r>
              <a:rPr lang="en-US" sz="2400" b="0" i="0" u="none" strike="noStrike" baseline="0">
                <a:solidFill>
                  <a:srgbClr val="000000"/>
                </a:solidFill>
              </a:rPr>
              <a:t> </a:t>
            </a:r>
            <a:r>
              <a:rPr lang="en-US" sz="2400" b="1" i="0" u="none" strike="noStrike" baseline="0">
                <a:solidFill>
                  <a:srgbClr val="000000"/>
                </a:solidFill>
              </a:rPr>
              <a:t>Formation of Glycoproteins- </a:t>
            </a:r>
            <a:r>
              <a:rPr lang="en-US" sz="2400" b="0" i="0" u="none" strike="noStrike" baseline="0">
                <a:solidFill>
                  <a:srgbClr val="000000"/>
                </a:solidFill>
              </a:rPr>
              <a:t>The Golgi apparatus links the sugars with proteins coming from rough ER to form glycoproteins. </a:t>
            </a:r>
            <a:endParaRPr lang="ru-RU" sz="2400" b="0" i="0" u="none" strike="noStrike" baseline="0">
              <a:solidFill>
                <a:srgbClr val="000000"/>
              </a:solidFill>
            </a:endParaRPr>
          </a:p>
          <a:p>
            <a:pPr algn="l"/>
            <a:r>
              <a:rPr lang="en-US" sz="2400" b="1" i="0" u="none" strike="noStrike" baseline="0">
                <a:solidFill>
                  <a:srgbClr val="000000"/>
                </a:solidFill>
              </a:rPr>
              <a:t>Formation of Lipoproteins- </a:t>
            </a:r>
            <a:r>
              <a:rPr lang="en-US" sz="2400" b="0" i="0" u="none" strike="noStrike" baseline="0">
                <a:solidFill>
                  <a:srgbClr val="000000"/>
                </a:solidFill>
              </a:rPr>
              <a:t>Lipids and proteins coming from the ER are complexed into lipoproteins in the Golgi apparatus.</a:t>
            </a:r>
            <a:endParaRPr lang="ru-RU" sz="2400" b="0" i="0" u="none" strike="noStrike" baseline="0">
              <a:solidFill>
                <a:srgbClr val="000000"/>
              </a:solidFill>
            </a:endParaRPr>
          </a:p>
          <a:p>
            <a:pPr algn="l"/>
            <a:r>
              <a:rPr lang="en-US" sz="2400" b="1" i="0" u="none" strike="noStrike" baseline="0">
                <a:solidFill>
                  <a:srgbClr val="000000"/>
                </a:solidFill>
              </a:rPr>
              <a:t>Addition to Cell Membrane- </a:t>
            </a:r>
            <a:r>
              <a:rPr lang="en-US" sz="2400" b="0" i="0" u="none" strike="noStrike" baseline="0">
                <a:solidFill>
                  <a:srgbClr val="000000"/>
                </a:solidFill>
              </a:rPr>
              <a:t>The Golgi apparatus provides membrane material for the plasma membrane when the later must enlarge for the formation of pinocytotic and phagocytotic vesicles and for the formation of cleavage furrow during the division of animal cells</a:t>
            </a:r>
            <a:r>
              <a:rPr lang="en-US" sz="1800" b="0" i="0" u="none" strike="noStrike" baseline="0">
                <a:solidFill>
                  <a:srgbClr val="000000"/>
                </a:solidFill>
                <a:latin typeface="Times-New-Roman"/>
              </a:rPr>
              <a:t>.</a:t>
            </a:r>
            <a:endParaRPr lang="ru-KZ" dirty="0"/>
          </a:p>
        </p:txBody>
      </p:sp>
    </p:spTree>
    <p:extLst>
      <p:ext uri="{BB962C8B-B14F-4D97-AF65-F5344CB8AC3E}">
        <p14:creationId xmlns:p14="http://schemas.microsoft.com/office/powerpoint/2010/main" val="112392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9863DE-1D50-4E7A-BDC1-CFDF86B72067}"/>
              </a:ext>
            </a:extLst>
          </p:cNvPr>
          <p:cNvSpPr>
            <a:spLocks noGrp="1"/>
          </p:cNvSpPr>
          <p:nvPr>
            <p:ph idx="1"/>
          </p:nvPr>
        </p:nvSpPr>
        <p:spPr>
          <a:xfrm>
            <a:off x="838200" y="647274"/>
            <a:ext cx="10515600" cy="5894928"/>
          </a:xfrm>
        </p:spPr>
        <p:txBody>
          <a:bodyPr>
            <a:normAutofit/>
          </a:bodyPr>
          <a:lstStyle/>
          <a:p>
            <a:r>
              <a:rPr lang="en-US" sz="2000" b="1" i="0" u="none" strike="noStrike" baseline="0" dirty="0">
                <a:solidFill>
                  <a:srgbClr val="000000"/>
                </a:solidFill>
              </a:rPr>
              <a:t>Membrane Transformation- </a:t>
            </a:r>
            <a:r>
              <a:rPr lang="en-US" sz="2000" b="0" i="0" u="none" strike="noStrike" baseline="0" dirty="0">
                <a:solidFill>
                  <a:srgbClr val="000000"/>
                </a:solidFill>
              </a:rPr>
              <a:t>The Golgi apparatus changes one type of membrane into another type. Membranes are gradually modified from the ER type to one with characteristics of the plasma membrane as they shift through the Golgi complex. </a:t>
            </a:r>
            <a:endParaRPr lang="ru-RU" sz="2000" dirty="0">
              <a:solidFill>
                <a:srgbClr val="000000"/>
              </a:solidFill>
            </a:endParaRPr>
          </a:p>
          <a:p>
            <a:r>
              <a:rPr lang="en-US" sz="2000" b="1" i="0" u="none" strike="noStrike" baseline="0" dirty="0">
                <a:solidFill>
                  <a:srgbClr val="000000"/>
                </a:solidFill>
              </a:rPr>
              <a:t>Formation of cell wall- </a:t>
            </a:r>
            <a:r>
              <a:rPr lang="en-US" sz="2000" b="0" i="0" u="none" strike="noStrike" baseline="0" dirty="0">
                <a:solidFill>
                  <a:srgbClr val="000000"/>
                </a:solidFill>
              </a:rPr>
              <a:t>In some algae, cellulose plates for cell wall is synthesized in Golgi complex. In higher plants the Golgi complex (a) synthesizes pectin and some carbohydrates necessary for the formation of cell wall and (b) produces some secretions such as mucilage, gums, etc. </a:t>
            </a:r>
            <a:endParaRPr lang="ru-RU" sz="2000" b="0" i="0" u="none" strike="noStrike" baseline="0" dirty="0">
              <a:solidFill>
                <a:srgbClr val="000000"/>
              </a:solidFill>
            </a:endParaRPr>
          </a:p>
          <a:p>
            <a:r>
              <a:rPr lang="en-US" sz="2000" b="0" i="0" u="none" strike="noStrike" baseline="0" dirty="0">
                <a:solidFill>
                  <a:srgbClr val="000000"/>
                </a:solidFill>
              </a:rPr>
              <a:t> </a:t>
            </a:r>
            <a:r>
              <a:rPr lang="en-US" sz="2000" b="1" i="0" u="none" strike="noStrike" baseline="0" dirty="0">
                <a:solidFill>
                  <a:srgbClr val="000000"/>
                </a:solidFill>
              </a:rPr>
              <a:t>Formation of lysosomes- </a:t>
            </a:r>
            <a:r>
              <a:rPr lang="en-US" sz="2000" b="0" i="0" u="none" strike="noStrike" baseline="0" dirty="0">
                <a:solidFill>
                  <a:srgbClr val="000000"/>
                </a:solidFill>
              </a:rPr>
              <a:t>The Golgi complex gives rise to primary lysosomes by budding. The lysosomes may also arise from ER.</a:t>
            </a:r>
            <a:endParaRPr lang="ru-RU" sz="2000" b="0" i="0" u="none" strike="noStrike" baseline="0" dirty="0">
              <a:solidFill>
                <a:srgbClr val="000000"/>
              </a:solidFill>
            </a:endParaRPr>
          </a:p>
          <a:p>
            <a:r>
              <a:rPr lang="en-US" sz="2000" b="1" i="0" u="none" strike="noStrike" baseline="0" dirty="0">
                <a:solidFill>
                  <a:srgbClr val="000000"/>
                </a:solidFill>
              </a:rPr>
              <a:t>Formation- </a:t>
            </a:r>
            <a:r>
              <a:rPr lang="en-US" sz="2000" b="0" i="0" u="none" strike="noStrike" baseline="0" dirty="0">
                <a:solidFill>
                  <a:srgbClr val="000000"/>
                </a:solidFill>
              </a:rPr>
              <a:t>The Golgi complex gives rise to the acrosome in a sperm. </a:t>
            </a:r>
            <a:endParaRPr lang="ru-RU" sz="2000" dirty="0">
              <a:solidFill>
                <a:srgbClr val="000000"/>
              </a:solidFill>
            </a:endParaRPr>
          </a:p>
          <a:p>
            <a:r>
              <a:rPr lang="en-US" sz="2000" b="1" i="0" u="none" strike="noStrike" baseline="0" dirty="0">
                <a:solidFill>
                  <a:srgbClr val="000000"/>
                </a:solidFill>
              </a:rPr>
              <a:t>Formation of Yolk and Cortical Granules- </a:t>
            </a:r>
            <a:r>
              <a:rPr lang="en-US" sz="2000" b="0" i="0" u="none" strike="noStrike" baseline="0" dirty="0">
                <a:solidFill>
                  <a:srgbClr val="000000"/>
                </a:solidFill>
              </a:rPr>
              <a:t>The Golgi complex produces yolk and cortical granules in the eggs. Formation of yolk is called vitellogenesis. </a:t>
            </a:r>
            <a:endParaRPr lang="ru-RU" sz="2000" dirty="0">
              <a:solidFill>
                <a:srgbClr val="000000"/>
              </a:solidFill>
            </a:endParaRPr>
          </a:p>
          <a:p>
            <a:r>
              <a:rPr lang="en-US" sz="2000" b="1" i="0" u="none" strike="noStrike" baseline="0" dirty="0">
                <a:solidFill>
                  <a:srgbClr val="000000"/>
                </a:solidFill>
              </a:rPr>
              <a:t>Storage of Secretions- </a:t>
            </a:r>
            <a:r>
              <a:rPr lang="en-US" sz="2000" b="0" i="0" u="none" strike="noStrike" baseline="0" dirty="0">
                <a:solidFill>
                  <a:srgbClr val="000000"/>
                </a:solidFill>
              </a:rPr>
              <a:t>The Golgi complex</a:t>
            </a:r>
            <a:endParaRPr lang="ru-RU" sz="2000" b="0" i="0" u="none" strike="noStrike" baseline="0" dirty="0">
              <a:solidFill>
                <a:srgbClr val="000000"/>
              </a:solidFill>
            </a:endParaRPr>
          </a:p>
          <a:p>
            <a:r>
              <a:rPr lang="en-US" sz="2000" b="1" i="0" u="none" strike="noStrike" baseline="0" dirty="0">
                <a:solidFill>
                  <a:srgbClr val="000000"/>
                </a:solidFill>
              </a:rPr>
              <a:t>Absorption of Materials- </a:t>
            </a:r>
            <a:r>
              <a:rPr lang="en-US" sz="2000" b="0" i="0" u="none" strike="noStrike" baseline="0" dirty="0">
                <a:solidFill>
                  <a:srgbClr val="000000"/>
                </a:solidFill>
              </a:rPr>
              <a:t>Golgi apparatus absorbs materials from the environment. For example, cells of the intestinal lining use Golgi apparatus to absorb lipids from the intestine. </a:t>
            </a:r>
            <a:endParaRPr lang="ru-RU" sz="2000" dirty="0">
              <a:solidFill>
                <a:srgbClr val="000000"/>
              </a:solidFill>
            </a:endParaRPr>
          </a:p>
          <a:p>
            <a:r>
              <a:rPr lang="en-US" sz="2000" b="1" i="0" u="none" strike="noStrike" baseline="0" dirty="0">
                <a:solidFill>
                  <a:srgbClr val="000000"/>
                </a:solidFill>
              </a:rPr>
              <a:t>Location of Enzymes- </a:t>
            </a:r>
            <a:r>
              <a:rPr lang="en-US" sz="2000" b="0" i="0" u="none" strike="noStrike" baseline="0" dirty="0">
                <a:solidFill>
                  <a:srgbClr val="000000"/>
                </a:solidFill>
              </a:rPr>
              <a:t>A variety of enzymes is localized in the Golgi complex to help in the cell's biochemical reactions. stores cell secretions such as proteins and lipids.</a:t>
            </a:r>
            <a:endParaRPr lang="ru-KZ" sz="2000" dirty="0"/>
          </a:p>
        </p:txBody>
      </p:sp>
    </p:spTree>
    <p:extLst>
      <p:ext uri="{BB962C8B-B14F-4D97-AF65-F5344CB8AC3E}">
        <p14:creationId xmlns:p14="http://schemas.microsoft.com/office/powerpoint/2010/main" val="62409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54FF3C-E829-42CE-812A-25912383C085}"/>
              </a:ext>
            </a:extLst>
          </p:cNvPr>
          <p:cNvSpPr>
            <a:spLocks noGrp="1"/>
          </p:cNvSpPr>
          <p:nvPr>
            <p:ph type="title"/>
          </p:nvPr>
        </p:nvSpPr>
        <p:spPr>
          <a:xfrm>
            <a:off x="838200" y="365126"/>
            <a:ext cx="10515600" cy="747238"/>
          </a:xfrm>
        </p:spPr>
        <p:txBody>
          <a:bodyPr/>
          <a:lstStyle/>
          <a:p>
            <a:r>
              <a:rPr lang="en-US" b="1" i="0" dirty="0">
                <a:solidFill>
                  <a:srgbClr val="444444"/>
                </a:solidFill>
                <a:effectLst/>
                <a:latin typeface="+mn-lt"/>
              </a:rPr>
              <a:t> </a:t>
            </a:r>
            <a:r>
              <a:rPr lang="en-US" sz="3600" b="1" i="0" dirty="0">
                <a:solidFill>
                  <a:srgbClr val="444444"/>
                </a:solidFill>
                <a:effectLst/>
                <a:latin typeface="+mn-lt"/>
              </a:rPr>
              <a:t>Vacuole </a:t>
            </a:r>
            <a:endParaRPr lang="ru-KZ" b="1" dirty="0">
              <a:latin typeface="+mn-lt"/>
            </a:endParaRPr>
          </a:p>
        </p:txBody>
      </p:sp>
      <p:sp>
        <p:nvSpPr>
          <p:cNvPr id="3" name="Объект 2">
            <a:extLst>
              <a:ext uri="{FF2B5EF4-FFF2-40B4-BE49-F238E27FC236}">
                <a16:creationId xmlns:a16="http://schemas.microsoft.com/office/drawing/2014/main" id="{59231CAD-1555-4A44-81C0-4A41D325A917}"/>
              </a:ext>
            </a:extLst>
          </p:cNvPr>
          <p:cNvSpPr>
            <a:spLocks noGrp="1"/>
          </p:cNvSpPr>
          <p:nvPr>
            <p:ph idx="1"/>
          </p:nvPr>
        </p:nvSpPr>
        <p:spPr>
          <a:xfrm>
            <a:off x="610385" y="1253331"/>
            <a:ext cx="10515600" cy="4351338"/>
          </a:xfrm>
        </p:spPr>
        <p:txBody>
          <a:bodyPr/>
          <a:lstStyle/>
          <a:p>
            <a:r>
              <a:rPr lang="en-US" b="0" i="0" dirty="0">
                <a:solidFill>
                  <a:srgbClr val="444444"/>
                </a:solidFill>
                <a:effectLst/>
                <a:latin typeface="Poppins"/>
              </a:rPr>
              <a:t>A vacuole is a membrane bound structure found in the cytoplasmic matrix of a cell. The membrane surrounding the vacuole is known as tonoplast. The components of the vacuole, known as the cell sap, differ from that of the surrounding cytoplasm. The membranes are composed of phospholipids. The membranes are embedded with proteins that help in transporting molecules across the membrane. Different combinations of these proteins help the vacuoles to hold different materials.</a:t>
            </a:r>
            <a:endParaRPr lang="ru-KZ" dirty="0"/>
          </a:p>
        </p:txBody>
      </p:sp>
      <p:sp>
        <p:nvSpPr>
          <p:cNvPr id="5" name="TextBox 4">
            <a:extLst>
              <a:ext uri="{FF2B5EF4-FFF2-40B4-BE49-F238E27FC236}">
                <a16:creationId xmlns:a16="http://schemas.microsoft.com/office/drawing/2014/main" id="{0A0533CD-3DC9-4791-9D16-661DC0E90A74}"/>
              </a:ext>
            </a:extLst>
          </p:cNvPr>
          <p:cNvSpPr txBox="1"/>
          <p:nvPr/>
        </p:nvSpPr>
        <p:spPr>
          <a:xfrm>
            <a:off x="915186" y="5004504"/>
            <a:ext cx="10210799" cy="1200329"/>
          </a:xfrm>
          <a:prstGeom prst="rect">
            <a:avLst/>
          </a:prstGeom>
          <a:noFill/>
        </p:spPr>
        <p:txBody>
          <a:bodyPr wrap="square">
            <a:spAutoFit/>
          </a:bodyPr>
          <a:lstStyle/>
          <a:p>
            <a:r>
              <a:rPr lang="en-US" sz="2400" i="0" dirty="0">
                <a:solidFill>
                  <a:srgbClr val="444444"/>
                </a:solidFill>
                <a:effectLst/>
                <a:cs typeface="Times New Roman" panose="02020603050405020304" pitchFamily="18" charset="0"/>
              </a:rPr>
              <a:t>The vacuoles in </a:t>
            </a:r>
            <a:r>
              <a:rPr lang="en-US" sz="2400" i="0" u="none" strike="noStrike" dirty="0">
                <a:solidFill>
                  <a:srgbClr val="8C69FF"/>
                </a:solidFill>
                <a:effectLst/>
                <a:cs typeface="Times New Roman" panose="02020603050405020304" pitchFamily="18" charset="0"/>
                <a:hlinkClick r:id="rId2"/>
              </a:rPr>
              <a:t>plant cells</a:t>
            </a:r>
            <a:r>
              <a:rPr lang="en-US" sz="2400" i="0" dirty="0">
                <a:solidFill>
                  <a:srgbClr val="444444"/>
                </a:solidFill>
                <a:effectLst/>
                <a:cs typeface="Times New Roman" panose="02020603050405020304" pitchFamily="18" charset="0"/>
              </a:rPr>
              <a:t> are larger than those in the animal cells. The plant vacuoles occupy more than 80% of the volume of the cell. The vacuoles may be one or more in number.</a:t>
            </a:r>
            <a:endParaRPr lang="ru-KZ" sz="2400" dirty="0">
              <a:cs typeface="Times New Roman" panose="02020603050405020304" pitchFamily="18" charset="0"/>
            </a:endParaRPr>
          </a:p>
        </p:txBody>
      </p:sp>
    </p:spTree>
    <p:extLst>
      <p:ext uri="{BB962C8B-B14F-4D97-AF65-F5344CB8AC3E}">
        <p14:creationId xmlns:p14="http://schemas.microsoft.com/office/powerpoint/2010/main" val="300071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6A624-9CCE-494B-AC6D-08D3DB808AC0}"/>
              </a:ext>
            </a:extLst>
          </p:cNvPr>
          <p:cNvSpPr>
            <a:spLocks noGrp="1"/>
          </p:cNvSpPr>
          <p:nvPr>
            <p:ph type="title"/>
          </p:nvPr>
        </p:nvSpPr>
        <p:spPr>
          <a:xfrm>
            <a:off x="838200" y="365125"/>
            <a:ext cx="10515600" cy="850933"/>
          </a:xfrm>
        </p:spPr>
        <p:txBody>
          <a:bodyPr/>
          <a:lstStyle/>
          <a:p>
            <a:r>
              <a:rPr lang="en-GB" b="1" dirty="0">
                <a:latin typeface="+mn-lt"/>
              </a:rPr>
              <a:t>Functions of vacuoles</a:t>
            </a:r>
            <a:endParaRPr lang="ru-KZ" b="1" dirty="0">
              <a:latin typeface="+mn-lt"/>
            </a:endParaRPr>
          </a:p>
        </p:txBody>
      </p:sp>
      <p:sp>
        <p:nvSpPr>
          <p:cNvPr id="3" name="Объект 2">
            <a:extLst>
              <a:ext uri="{FF2B5EF4-FFF2-40B4-BE49-F238E27FC236}">
                <a16:creationId xmlns:a16="http://schemas.microsoft.com/office/drawing/2014/main" id="{0D077DC1-DBB7-468A-BD0A-444F19E3CBAF}"/>
              </a:ext>
            </a:extLst>
          </p:cNvPr>
          <p:cNvSpPr>
            <a:spLocks noGrp="1"/>
          </p:cNvSpPr>
          <p:nvPr>
            <p:ph idx="1"/>
          </p:nvPr>
        </p:nvSpPr>
        <p:spPr>
          <a:xfrm>
            <a:off x="838200" y="1366887"/>
            <a:ext cx="10515600" cy="5125988"/>
          </a:xfrm>
        </p:spPr>
        <p:txBody>
          <a:bodyPr>
            <a:normAutofit fontScale="92500" lnSpcReduction="20000"/>
          </a:bodyPr>
          <a:lstStyle/>
          <a:p>
            <a:pPr algn="l"/>
            <a:r>
              <a:rPr lang="en-US" b="1" i="0" dirty="0">
                <a:solidFill>
                  <a:srgbClr val="444444"/>
                </a:solidFill>
                <a:effectLst/>
              </a:rPr>
              <a:t>Storage</a:t>
            </a:r>
          </a:p>
          <a:p>
            <a:pPr algn="l"/>
            <a:r>
              <a:rPr lang="en-US" b="0" i="0" dirty="0">
                <a:solidFill>
                  <a:srgbClr val="444444"/>
                </a:solidFill>
                <a:effectLst/>
              </a:rPr>
              <a:t>A vacuole stores salts, minerals, pigments and proteins within the cell. The solution that fills a vacuole is known as the cell sap. The vacuole is also filled with protons from the cytosol that helps in maintaining an acidic environment within the cell. A large number of lipids are also stored within the vacuoles.</a:t>
            </a:r>
          </a:p>
          <a:p>
            <a:pPr algn="l"/>
            <a:r>
              <a:rPr lang="en-US" b="1" i="0" dirty="0">
                <a:solidFill>
                  <a:srgbClr val="444444"/>
                </a:solidFill>
                <a:effectLst/>
              </a:rPr>
              <a:t>Turgor Pressure</a:t>
            </a:r>
          </a:p>
          <a:p>
            <a:pPr algn="l"/>
            <a:r>
              <a:rPr lang="en-US" b="0" i="0" dirty="0">
                <a:solidFill>
                  <a:srgbClr val="444444"/>
                </a:solidFill>
                <a:effectLst/>
              </a:rPr>
              <a:t>The vacuoles are completely filled with water and exert force on the cell wall. This is known as turgor pressure. It provides shape to the cell and helps it to withstand extreme conditions.</a:t>
            </a:r>
          </a:p>
          <a:p>
            <a:pPr algn="l"/>
            <a:r>
              <a:rPr lang="en-US" b="1" i="0" dirty="0">
                <a:solidFill>
                  <a:srgbClr val="444444"/>
                </a:solidFill>
                <a:effectLst/>
              </a:rPr>
              <a:t>Endocytosis and Exocytosis</a:t>
            </a:r>
          </a:p>
          <a:p>
            <a:pPr algn="l"/>
            <a:r>
              <a:rPr lang="en-US" b="0" i="0" dirty="0">
                <a:solidFill>
                  <a:srgbClr val="444444"/>
                </a:solidFill>
                <a:effectLst/>
              </a:rPr>
              <a:t>The substances are taken in by a vacuole through endocytosis and excreted through exocytosis. These substances are stored in the cells, separated from the cytosol. Lysosomes are vesicles that intake food and digest it. This is endocytosis and it varies in different cells.</a:t>
            </a:r>
          </a:p>
          <a:p>
            <a:endParaRPr lang="ru-KZ" dirty="0"/>
          </a:p>
        </p:txBody>
      </p:sp>
    </p:spTree>
    <p:extLst>
      <p:ext uri="{BB962C8B-B14F-4D97-AF65-F5344CB8AC3E}">
        <p14:creationId xmlns:p14="http://schemas.microsoft.com/office/powerpoint/2010/main" val="14320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4E66F-D1A9-407B-B737-F3B623F0899A}"/>
              </a:ext>
            </a:extLst>
          </p:cNvPr>
          <p:cNvSpPr>
            <a:spLocks noGrp="1"/>
          </p:cNvSpPr>
          <p:nvPr>
            <p:ph type="title"/>
          </p:nvPr>
        </p:nvSpPr>
        <p:spPr>
          <a:xfrm>
            <a:off x="649664" y="0"/>
            <a:ext cx="10515600" cy="1325563"/>
          </a:xfrm>
        </p:spPr>
        <p:txBody>
          <a:bodyPr>
            <a:normAutofit/>
          </a:bodyPr>
          <a:lstStyle/>
          <a:p>
            <a:r>
              <a:rPr lang="en" sz="3200" b="1" dirty="0">
                <a:effectLst/>
                <a:latin typeface="+mn-lt"/>
                <a:ea typeface="Times New Roman" panose="02020603050405020304" pitchFamily="18" charset="0"/>
              </a:rPr>
              <a:t>Lysosomes</a:t>
            </a:r>
            <a:endParaRPr lang="ru-KZ" sz="3200" b="1" dirty="0">
              <a:latin typeface="+mn-lt"/>
            </a:endParaRPr>
          </a:p>
        </p:txBody>
      </p:sp>
      <p:sp>
        <p:nvSpPr>
          <p:cNvPr id="3" name="Объект 2">
            <a:extLst>
              <a:ext uri="{FF2B5EF4-FFF2-40B4-BE49-F238E27FC236}">
                <a16:creationId xmlns:a16="http://schemas.microsoft.com/office/drawing/2014/main" id="{F38DC5F7-28AE-4D5F-A636-A07975E5F11A}"/>
              </a:ext>
            </a:extLst>
          </p:cNvPr>
          <p:cNvSpPr>
            <a:spLocks noGrp="1"/>
          </p:cNvSpPr>
          <p:nvPr>
            <p:ph idx="1"/>
          </p:nvPr>
        </p:nvSpPr>
        <p:spPr>
          <a:xfrm>
            <a:off x="489409" y="1451727"/>
            <a:ext cx="8843128" cy="5693789"/>
          </a:xfrm>
        </p:spPr>
        <p:txBody>
          <a:bodyPr>
            <a:normAutofit/>
          </a:bodyPr>
          <a:lstStyle/>
          <a:p>
            <a:pPr algn="l"/>
            <a:r>
              <a:rPr lang="en-US" sz="2400" b="0" i="0" u="none" strike="noStrike" baseline="0" dirty="0"/>
              <a:t>Lysosomes are round tiny bags filled with dense material rich in acid phosphatase (tissue dissolving enzymes) and other hydrolytic enzymes. They consist of two parts: (</a:t>
            </a:r>
            <a:r>
              <a:rPr lang="en-US" sz="2400" b="0" i="0" u="none" strike="noStrike" baseline="0" dirty="0" err="1"/>
              <a:t>i</a:t>
            </a:r>
            <a:r>
              <a:rPr lang="en-US" sz="2400" b="0" i="0" u="none" strike="noStrike" baseline="0" dirty="0"/>
              <a:t>) limiting membrane and (ii) inner dense mass.</a:t>
            </a:r>
          </a:p>
          <a:p>
            <a:pPr algn="l"/>
            <a:r>
              <a:rPr lang="en-US" sz="2400" b="1" i="0" u="none" strike="noStrike" baseline="0" dirty="0"/>
              <a:t>Limiting membrane: </a:t>
            </a:r>
            <a:r>
              <a:rPr lang="en-US" sz="2400" b="0" i="0" u="none" strike="noStrike" baseline="0" dirty="0"/>
              <a:t>This membrane is single and is composed of lipoprotein.  Chemical structure is homologous with unit membrane of plasmalemma, consisting of bimolecular layer.</a:t>
            </a:r>
          </a:p>
          <a:p>
            <a:pPr algn="l"/>
            <a:r>
              <a:rPr lang="en-US" sz="2400" b="1" i="0" u="none" strike="noStrike" baseline="0" dirty="0"/>
              <a:t>Inner dense mass: </a:t>
            </a:r>
            <a:r>
              <a:rPr lang="en-US" sz="2400" b="0" i="0" u="none" strike="noStrike" baseline="0" dirty="0"/>
              <a:t>This enclosed mass may be solid or of very dense contents. Some lysosomes have a very dense outer zone and a less dense inner zone. Some others have cavities or vacuoles within the inner granular material. Lysosomes are of various types and they help in intracellular digestion. Their contents vary with the stage of digestion.</a:t>
            </a:r>
            <a:endParaRPr lang="ru-KZ" sz="3600" dirty="0"/>
          </a:p>
        </p:txBody>
      </p:sp>
      <p:pic>
        <p:nvPicPr>
          <p:cNvPr id="2050" name="Picture 2" descr="Lysosomes are membrane-enclosed organelles. Lysosomes in cell. 8143455  Vector Art at Vecteezy">
            <a:extLst>
              <a:ext uri="{FF2B5EF4-FFF2-40B4-BE49-F238E27FC236}">
                <a16:creationId xmlns:a16="http://schemas.microsoft.com/office/drawing/2014/main" id="{ECAF2F37-790D-4ADC-9B8B-97F2766283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30"/>
          <a:stretch/>
        </p:blipFill>
        <p:spPr bwMode="auto">
          <a:xfrm>
            <a:off x="9332537" y="4298621"/>
            <a:ext cx="2458429" cy="198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1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D07AD5-294D-4698-9785-4CCCE26D1469}"/>
              </a:ext>
            </a:extLst>
          </p:cNvPr>
          <p:cNvSpPr>
            <a:spLocks noGrp="1"/>
          </p:cNvSpPr>
          <p:nvPr>
            <p:ph type="title"/>
          </p:nvPr>
        </p:nvSpPr>
        <p:spPr>
          <a:xfrm>
            <a:off x="838200" y="18255"/>
            <a:ext cx="10515600" cy="1325563"/>
          </a:xfrm>
        </p:spPr>
        <p:txBody>
          <a:bodyPr>
            <a:normAutofit fontScale="90000"/>
          </a:bodyPr>
          <a:lstStyle/>
          <a:p>
            <a:br>
              <a:rPr lang="en-US" dirty="0"/>
            </a:br>
            <a:r>
              <a:rPr lang="en-US" sz="3100" dirty="0">
                <a:latin typeface="+mn-lt"/>
              </a:rPr>
              <a:t>There are four types of lysosomes: </a:t>
            </a:r>
            <a:r>
              <a:rPr lang="en-US" sz="3100" b="1" dirty="0">
                <a:latin typeface="+mn-lt"/>
              </a:rPr>
              <a:t>primary, secondary, residual bodies and </a:t>
            </a:r>
            <a:r>
              <a:rPr lang="en-US" sz="3100" b="1" dirty="0" err="1">
                <a:latin typeface="+mn-lt"/>
              </a:rPr>
              <a:t>cytolysosome</a:t>
            </a:r>
            <a:r>
              <a:rPr lang="en-US" sz="3100" b="1" dirty="0">
                <a:latin typeface="+mn-lt"/>
              </a:rPr>
              <a:t> or autophagosome</a:t>
            </a:r>
            <a:r>
              <a:rPr lang="en-US" sz="3100" dirty="0">
                <a:latin typeface="+mn-lt"/>
              </a:rPr>
              <a:t>.</a:t>
            </a:r>
            <a:endParaRPr lang="ru-KZ" dirty="0">
              <a:latin typeface="+mn-lt"/>
            </a:endParaRPr>
          </a:p>
        </p:txBody>
      </p:sp>
      <p:sp>
        <p:nvSpPr>
          <p:cNvPr id="3" name="Объект 2">
            <a:extLst>
              <a:ext uri="{FF2B5EF4-FFF2-40B4-BE49-F238E27FC236}">
                <a16:creationId xmlns:a16="http://schemas.microsoft.com/office/drawing/2014/main" id="{C6276EEC-48D2-418D-89F1-1FA14F1C85C8}"/>
              </a:ext>
            </a:extLst>
          </p:cNvPr>
          <p:cNvSpPr>
            <a:spLocks noGrp="1"/>
          </p:cNvSpPr>
          <p:nvPr>
            <p:ph idx="1"/>
          </p:nvPr>
        </p:nvSpPr>
        <p:spPr/>
        <p:txBody>
          <a:bodyPr>
            <a:normAutofit/>
          </a:bodyPr>
          <a:lstStyle/>
          <a:p>
            <a:pPr algn="l"/>
            <a:r>
              <a:rPr lang="en-US" sz="2000" b="0" i="0" u="none" strike="noStrike" baseline="0" dirty="0"/>
              <a:t>1. </a:t>
            </a:r>
            <a:r>
              <a:rPr lang="en-US" sz="2000" b="1" i="0" u="none" strike="noStrike" baseline="0" dirty="0"/>
              <a:t>Primary Lysosome (storage granules): </a:t>
            </a:r>
            <a:r>
              <a:rPr lang="en-US" sz="2000" b="0" i="0" u="none" strike="noStrike" baseline="0" dirty="0"/>
              <a:t>It is a small sac like body. Its enzymatic contents are synthesized by ribosomes and accumulated in ER. From there, they enter the Golgi region, where acid phosphatase reaction takes place. The primary lysosome comprises only one type of enzyme or another.</a:t>
            </a:r>
          </a:p>
          <a:p>
            <a:pPr algn="l"/>
            <a:r>
              <a:rPr lang="en-US" sz="2000" dirty="0"/>
              <a:t>2. </a:t>
            </a:r>
            <a:r>
              <a:rPr lang="en-US" sz="2000" b="1" dirty="0"/>
              <a:t>Secondary Lysosome </a:t>
            </a:r>
            <a:r>
              <a:rPr lang="en-US" sz="2000" dirty="0"/>
              <a:t>(digestive vacuole or </a:t>
            </a:r>
            <a:r>
              <a:rPr lang="en-US" sz="2000" dirty="0" err="1"/>
              <a:t>heterophagosome</a:t>
            </a:r>
            <a:r>
              <a:rPr lang="en-US" sz="2000" dirty="0"/>
              <a:t>): These are produced either from phagocytosis or pinocytosis of foreign material by the cell. Actually within the cell, after phagocytosis or pinocytosis, the foreign bodies or extra-cellular substances are enclosed within the membrane and these membranes bound structures are known as phagosome or </a:t>
            </a:r>
            <a:r>
              <a:rPr lang="en-US" sz="2000" dirty="0" err="1"/>
              <a:t>pinosomes</a:t>
            </a:r>
            <a:r>
              <a:rPr lang="en-US" sz="2000" dirty="0"/>
              <a:t>. These ultimately fuse with </a:t>
            </a:r>
            <a:r>
              <a:rPr lang="en-US" sz="2000" dirty="0" err="1"/>
              <a:t>pri</a:t>
            </a:r>
            <a:endParaRPr lang="en-US" sz="2000" dirty="0"/>
          </a:p>
          <a:p>
            <a:pPr algn="l"/>
            <a:r>
              <a:rPr lang="en-US" sz="2000" b="1" dirty="0"/>
              <a:t>3. Residual bodies: </a:t>
            </a:r>
            <a:r>
              <a:rPr lang="en-US" sz="2000" dirty="0"/>
              <a:t>These are formed in case the digestion is incomplete. In some cells, such as Amoeba and other protozoa, these residual bodies are eliminated by defecation. Hence, lysosomes having undigested material or debris are called </a:t>
            </a:r>
            <a:r>
              <a:rPr lang="en-US" sz="2000" b="1" dirty="0"/>
              <a:t>residual bodies. </a:t>
            </a:r>
            <a:r>
              <a:rPr lang="en-US" sz="2000" dirty="0"/>
              <a:t>These bodies are formed due to lack of certain enzymes in lysosomes. These residual bodies also cause diseases in man such as fever, hepatitis, </a:t>
            </a:r>
            <a:r>
              <a:rPr lang="en-US" sz="2000" dirty="0" err="1"/>
              <a:t>polynephritis</a:t>
            </a:r>
            <a:r>
              <a:rPr lang="en-US" sz="2000" dirty="0"/>
              <a:t>, hypertension, congested heart failure etc.</a:t>
            </a:r>
            <a:endParaRPr lang="ru-KZ" sz="2000" dirty="0"/>
          </a:p>
        </p:txBody>
      </p:sp>
    </p:spTree>
    <p:extLst>
      <p:ext uri="{BB962C8B-B14F-4D97-AF65-F5344CB8AC3E}">
        <p14:creationId xmlns:p14="http://schemas.microsoft.com/office/powerpoint/2010/main" val="138404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4E66F-D1A9-407B-B737-F3B623F0899A}"/>
              </a:ext>
            </a:extLst>
          </p:cNvPr>
          <p:cNvSpPr>
            <a:spLocks noGrp="1"/>
          </p:cNvSpPr>
          <p:nvPr>
            <p:ph type="title"/>
          </p:nvPr>
        </p:nvSpPr>
        <p:spPr/>
        <p:txBody>
          <a:bodyPr>
            <a:normAutofit/>
          </a:bodyPr>
          <a:lstStyle/>
          <a:p>
            <a:r>
              <a:rPr lang="en" sz="4000" b="1" dirty="0">
                <a:effectLst/>
                <a:latin typeface="Times New Roman" panose="02020603050405020304" pitchFamily="18" charset="0"/>
                <a:ea typeface="Times New Roman" panose="02020603050405020304" pitchFamily="18" charset="0"/>
              </a:rPr>
              <a:t>Endoplasmic reticulu</a:t>
            </a:r>
            <a:r>
              <a:rPr lang="en-GB" sz="4000" b="1" dirty="0">
                <a:latin typeface="Times New Roman" panose="02020603050405020304" pitchFamily="18" charset="0"/>
                <a:ea typeface="Times New Roman" panose="02020603050405020304" pitchFamily="18" charset="0"/>
              </a:rPr>
              <a:t>m</a:t>
            </a:r>
            <a:endParaRPr lang="ru-KZ" sz="8000" b="1" dirty="0"/>
          </a:p>
        </p:txBody>
      </p:sp>
      <p:sp>
        <p:nvSpPr>
          <p:cNvPr id="7" name="TextBox 6">
            <a:extLst>
              <a:ext uri="{FF2B5EF4-FFF2-40B4-BE49-F238E27FC236}">
                <a16:creationId xmlns:a16="http://schemas.microsoft.com/office/drawing/2014/main" id="{50187BB2-9C49-4EB4-BB94-5725C0674C16}"/>
              </a:ext>
            </a:extLst>
          </p:cNvPr>
          <p:cNvSpPr txBox="1"/>
          <p:nvPr/>
        </p:nvSpPr>
        <p:spPr>
          <a:xfrm>
            <a:off x="605672" y="1449819"/>
            <a:ext cx="5861116" cy="4093428"/>
          </a:xfrm>
          <a:prstGeom prst="rect">
            <a:avLst/>
          </a:prstGeom>
          <a:noFill/>
        </p:spPr>
        <p:txBody>
          <a:bodyPr wrap="square">
            <a:spAutoFit/>
          </a:bodyPr>
          <a:lstStyle/>
          <a:p>
            <a:r>
              <a:rPr lang="en-US" sz="2000" b="0" i="0" u="none" strike="noStrike" baseline="0" dirty="0">
                <a:solidFill>
                  <a:srgbClr val="000000"/>
                </a:solidFill>
                <a:latin typeface="Times-New-Roman"/>
              </a:rPr>
              <a:t>In eukaryotic cells endoplasmic reticulum is generally the largest membrane which forms extensive system of intercommunicating membranous sacs or channels. It represents 30 to 60% of total membrane in a cell. The membrane of endoplasmic reticulum may or may not have ribosomes attached to their outer membrane. </a:t>
            </a:r>
          </a:p>
          <a:p>
            <a:r>
              <a:rPr lang="en-US" sz="2000" b="0" i="0" u="none" strike="noStrike" baseline="0" dirty="0">
                <a:solidFill>
                  <a:srgbClr val="000000"/>
                </a:solidFill>
                <a:latin typeface="Times-New-Roman"/>
              </a:rPr>
              <a:t>Accordingly these are classified as rough (RER) or smooth endoplasmic reticulum (SER). </a:t>
            </a:r>
          </a:p>
          <a:p>
            <a:r>
              <a:rPr lang="en-US" sz="2000" b="1" i="0" u="none" strike="noStrike" baseline="0" dirty="0">
                <a:solidFill>
                  <a:srgbClr val="000000"/>
                </a:solidFill>
                <a:latin typeface="Times-New-Roman"/>
              </a:rPr>
              <a:t>Rough </a:t>
            </a:r>
            <a:r>
              <a:rPr lang="en-US" sz="2000" b="0" i="0" u="none" strike="noStrike" baseline="0" dirty="0">
                <a:solidFill>
                  <a:srgbClr val="000000"/>
                </a:solidFill>
                <a:latin typeface="Times-New-Roman"/>
              </a:rPr>
              <a:t>endoplasmic reticulum is characterized by the presence of ribosomes and rich in protein and RNA. </a:t>
            </a:r>
            <a:r>
              <a:rPr lang="en-US" sz="2000" b="1" i="0" u="none" strike="noStrike" baseline="0" dirty="0">
                <a:solidFill>
                  <a:srgbClr val="000000"/>
                </a:solidFill>
                <a:latin typeface="Times-New-Roman"/>
              </a:rPr>
              <a:t>Smooth </a:t>
            </a:r>
            <a:r>
              <a:rPr lang="en-US" sz="2000" b="0" i="0" u="none" strike="noStrike" baseline="0" dirty="0">
                <a:solidFill>
                  <a:srgbClr val="000000"/>
                </a:solidFill>
                <a:latin typeface="Times-New-Roman"/>
              </a:rPr>
              <a:t>endoplasmic reticulum lacks ribosomes. It comprises three types of elements: </a:t>
            </a:r>
            <a:r>
              <a:rPr lang="en-US" sz="2000" b="1" i="0" u="none" strike="noStrike" baseline="0" dirty="0">
                <a:solidFill>
                  <a:srgbClr val="000000"/>
                </a:solidFill>
                <a:latin typeface="Times-New-Roman"/>
              </a:rPr>
              <a:t>cisternae, tubules and vesicles </a:t>
            </a:r>
            <a:endParaRPr lang="ru-KZ" sz="2000" b="1" dirty="0"/>
          </a:p>
        </p:txBody>
      </p:sp>
      <p:pic>
        <p:nvPicPr>
          <p:cNvPr id="1026" name="Picture 2" descr="endoplasmic reticulum">
            <a:extLst>
              <a:ext uri="{FF2B5EF4-FFF2-40B4-BE49-F238E27FC236}">
                <a16:creationId xmlns:a16="http://schemas.microsoft.com/office/drawing/2014/main" id="{B5E4AAD3-B5BB-4021-A31E-B6D802BB0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162" y="1924836"/>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62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9D96FC-4AB5-45BF-B736-3BE44D0455F6}"/>
              </a:ext>
            </a:extLst>
          </p:cNvPr>
          <p:cNvSpPr>
            <a:spLocks noGrp="1"/>
          </p:cNvSpPr>
          <p:nvPr>
            <p:ph idx="1"/>
          </p:nvPr>
        </p:nvSpPr>
        <p:spPr>
          <a:xfrm>
            <a:off x="668517" y="854664"/>
            <a:ext cx="3818641" cy="4351338"/>
          </a:xfrm>
        </p:spPr>
        <p:txBody>
          <a:bodyPr>
            <a:normAutofit fontScale="92500" lnSpcReduction="20000"/>
          </a:bodyPr>
          <a:lstStyle/>
          <a:p>
            <a:pPr algn="l"/>
            <a:r>
              <a:rPr lang="en-US" sz="2400" b="1" i="0" u="none" strike="noStrike" baseline="0" dirty="0">
                <a:cs typeface="Times New Roman" panose="02020603050405020304" pitchFamily="18" charset="0"/>
              </a:rPr>
              <a:t>4. Autophagic vacuole (</a:t>
            </a:r>
            <a:r>
              <a:rPr lang="en-US" sz="2400" b="1" i="0" u="none" strike="noStrike" baseline="0" dirty="0" err="1">
                <a:cs typeface="Times New Roman" panose="02020603050405020304" pitchFamily="18" charset="0"/>
              </a:rPr>
              <a:t>cytolysosome</a:t>
            </a:r>
            <a:r>
              <a:rPr lang="en-US" sz="2400" b="1" i="0" u="none" strike="noStrike" baseline="0" dirty="0">
                <a:cs typeface="Times New Roman" panose="02020603050405020304" pitchFamily="18" charset="0"/>
              </a:rPr>
              <a:t> or autophagosome): </a:t>
            </a:r>
            <a:r>
              <a:rPr lang="en-US" sz="2400" b="0" i="0" u="none" strike="noStrike" baseline="0" dirty="0">
                <a:cs typeface="Times New Roman" panose="02020603050405020304" pitchFamily="18" charset="0"/>
              </a:rPr>
              <a:t>In this case, the lysosome </a:t>
            </a:r>
            <a:r>
              <a:rPr lang="en-US" sz="2400" b="1" i="0" u="none" strike="noStrike" baseline="0" dirty="0">
                <a:cs typeface="Times New Roman" panose="02020603050405020304" pitchFamily="18" charset="0"/>
              </a:rPr>
              <a:t>digests a part of cell </a:t>
            </a:r>
            <a:r>
              <a:rPr lang="en-US" sz="2400" b="0" i="0" u="none" strike="noStrike" baseline="0" dirty="0">
                <a:cs typeface="Times New Roman" panose="02020603050405020304" pitchFamily="18" charset="0"/>
              </a:rPr>
              <a:t>(e.g., mitochondria or portion of ER) by the process of autophagy. For example, liver cell shows numerous autophagosome during starvation among which remnants of mitochondria occur. This is a mechanism by which the cell can achieve degradation of its own constituents without irreparable damage</a:t>
            </a:r>
            <a:endParaRPr lang="ru-KZ" sz="3600" dirty="0">
              <a:cs typeface="Times New Roman" panose="02020603050405020304" pitchFamily="18" charset="0"/>
            </a:endParaRPr>
          </a:p>
        </p:txBody>
      </p:sp>
      <p:pic>
        <p:nvPicPr>
          <p:cNvPr id="5" name="Рисунок 4">
            <a:extLst>
              <a:ext uri="{FF2B5EF4-FFF2-40B4-BE49-F238E27FC236}">
                <a16:creationId xmlns:a16="http://schemas.microsoft.com/office/drawing/2014/main" id="{4B7EBCC6-EF72-47AE-96E2-05A30EDF3313}"/>
              </a:ext>
            </a:extLst>
          </p:cNvPr>
          <p:cNvPicPr>
            <a:picLocks noChangeAspect="1"/>
          </p:cNvPicPr>
          <p:nvPr/>
        </p:nvPicPr>
        <p:blipFill rotWithShape="1">
          <a:blip r:embed="rId2"/>
          <a:srcRect l="41366" t="31497" r="22371" b="18606"/>
          <a:stretch/>
        </p:blipFill>
        <p:spPr>
          <a:xfrm>
            <a:off x="5137608" y="772998"/>
            <a:ext cx="5901180" cy="4504526"/>
          </a:xfrm>
          <a:prstGeom prst="rect">
            <a:avLst/>
          </a:prstGeom>
        </p:spPr>
      </p:pic>
    </p:spTree>
    <p:extLst>
      <p:ext uri="{BB962C8B-B14F-4D97-AF65-F5344CB8AC3E}">
        <p14:creationId xmlns:p14="http://schemas.microsoft.com/office/powerpoint/2010/main" val="109710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B601FC-750A-4722-B76D-1639A0289DB2}"/>
              </a:ext>
            </a:extLst>
          </p:cNvPr>
          <p:cNvSpPr>
            <a:spLocks noGrp="1"/>
          </p:cNvSpPr>
          <p:nvPr>
            <p:ph idx="1"/>
          </p:nvPr>
        </p:nvSpPr>
        <p:spPr>
          <a:xfrm>
            <a:off x="715652" y="1090334"/>
            <a:ext cx="10515600" cy="4351338"/>
          </a:xfrm>
        </p:spPr>
        <p:txBody>
          <a:bodyPr>
            <a:normAutofit/>
          </a:bodyPr>
          <a:lstStyle/>
          <a:p>
            <a:pPr algn="l"/>
            <a:r>
              <a:rPr lang="en-US" b="0" i="0" u="none" strike="noStrike" baseline="0" dirty="0"/>
              <a:t>Chemically lysosomes are defined as a body rich in </a:t>
            </a:r>
            <a:r>
              <a:rPr lang="en-US" b="1" i="0" u="none" strike="noStrike" baseline="0" dirty="0"/>
              <a:t>acid hydrolases</a:t>
            </a:r>
            <a:r>
              <a:rPr lang="en-US" b="0" i="0" u="none" strike="noStrike" baseline="0" dirty="0"/>
              <a:t>. Acid phosphatase has been found in many cells of plant roots, fungi, liver, kidney and endocrine glands. The lysosomal enzymes can break down all major biological macromolecules present in the cells or entering the cells from outside into their building block subunits by adding water. The common enzymes in the lysosomes are proteases, nucleases (deoxyribonuclease and ribonuclease), glycosidase, lipases, </a:t>
            </a:r>
            <a:r>
              <a:rPr lang="en-US" b="0" i="0" u="none" strike="noStrike" baseline="0" dirty="0" err="1"/>
              <a:t>sulphatases</a:t>
            </a:r>
            <a:r>
              <a:rPr lang="en-US" b="0" i="0" u="none" strike="noStrike" baseline="0" dirty="0"/>
              <a:t> and phosphatase, which hydrolyses proteins, nucleic acids, polysaccharides, lipids, organic </a:t>
            </a:r>
            <a:r>
              <a:rPr lang="en-US" b="0" i="0" u="none" strike="noStrike" baseline="0" dirty="0" err="1"/>
              <a:t>sulphatases</a:t>
            </a:r>
            <a:r>
              <a:rPr lang="en-US" b="0" i="0" u="none" strike="noStrike" baseline="0" dirty="0"/>
              <a:t> and organic phosphates respectively.</a:t>
            </a:r>
            <a:endParaRPr lang="ru-KZ" sz="4000" dirty="0"/>
          </a:p>
        </p:txBody>
      </p:sp>
    </p:spTree>
    <p:extLst>
      <p:ext uri="{BB962C8B-B14F-4D97-AF65-F5344CB8AC3E}">
        <p14:creationId xmlns:p14="http://schemas.microsoft.com/office/powerpoint/2010/main" val="245484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ABEF4-099E-40A6-BFC0-556407564F52}"/>
              </a:ext>
            </a:extLst>
          </p:cNvPr>
          <p:cNvSpPr>
            <a:spLocks noGrp="1"/>
          </p:cNvSpPr>
          <p:nvPr>
            <p:ph type="title"/>
          </p:nvPr>
        </p:nvSpPr>
        <p:spPr>
          <a:xfrm>
            <a:off x="1017309" y="392259"/>
            <a:ext cx="10515600" cy="577555"/>
          </a:xfrm>
        </p:spPr>
        <p:txBody>
          <a:bodyPr>
            <a:noAutofit/>
          </a:bodyPr>
          <a:lstStyle/>
          <a:p>
            <a:r>
              <a:rPr lang="en-GB" sz="3600" b="1" dirty="0">
                <a:latin typeface="+mn-lt"/>
              </a:rPr>
              <a:t>Functions of lysosomes </a:t>
            </a:r>
            <a:endParaRPr lang="ru-KZ" sz="3600" b="1" dirty="0">
              <a:latin typeface="+mn-lt"/>
            </a:endParaRPr>
          </a:p>
        </p:txBody>
      </p:sp>
      <p:sp>
        <p:nvSpPr>
          <p:cNvPr id="3" name="Объект 2">
            <a:extLst>
              <a:ext uri="{FF2B5EF4-FFF2-40B4-BE49-F238E27FC236}">
                <a16:creationId xmlns:a16="http://schemas.microsoft.com/office/drawing/2014/main" id="{EC3D361F-E5EA-401C-8578-48E7DF00AE4C}"/>
              </a:ext>
            </a:extLst>
          </p:cNvPr>
          <p:cNvSpPr>
            <a:spLocks noGrp="1"/>
          </p:cNvSpPr>
          <p:nvPr>
            <p:ph idx="1"/>
          </p:nvPr>
        </p:nvSpPr>
        <p:spPr>
          <a:xfrm>
            <a:off x="659091" y="969814"/>
            <a:ext cx="10515600" cy="5572388"/>
          </a:xfrm>
        </p:spPr>
        <p:txBody>
          <a:bodyPr>
            <a:normAutofit/>
          </a:bodyPr>
          <a:lstStyle/>
          <a:p>
            <a:pPr algn="l"/>
            <a:r>
              <a:rPr lang="en-US" sz="1800" b="1" i="0" u="none" strike="noStrike" baseline="0" dirty="0"/>
              <a:t>Digestion of useful materials: </a:t>
            </a:r>
            <a:r>
              <a:rPr lang="en-US" sz="1800" b="0" i="0" u="none" strike="noStrike" baseline="0" dirty="0"/>
              <a:t>Intracellular digestion is a regular feature in protozoans and in lower invertebrates such as sponges and coelenterates. In this process the organic substances (food particles) taken up by the cells in vacuoles (</a:t>
            </a:r>
            <a:r>
              <a:rPr lang="en-US" sz="1800" b="0" i="0" u="none" strike="noStrike" baseline="0" dirty="0" err="1"/>
              <a:t>pinosomes</a:t>
            </a:r>
            <a:r>
              <a:rPr lang="en-US" sz="1800" b="0" i="0" u="none" strike="noStrike" baseline="0" dirty="0"/>
              <a:t> or phagosome) from the environment are digested.</a:t>
            </a:r>
          </a:p>
          <a:p>
            <a:pPr algn="l"/>
            <a:r>
              <a:rPr lang="en-US" sz="1800" b="0" i="0" u="none" strike="noStrike" baseline="0" dirty="0"/>
              <a:t> </a:t>
            </a:r>
            <a:r>
              <a:rPr lang="en-US" sz="1800" b="1" i="0" u="none" strike="noStrike" baseline="0" dirty="0"/>
              <a:t>Digestion of harmful materials</a:t>
            </a:r>
            <a:r>
              <a:rPr lang="en-US" sz="1800" b="1" i="1" u="none" strike="noStrike" baseline="0" dirty="0"/>
              <a:t>: </a:t>
            </a:r>
            <a:r>
              <a:rPr lang="en-US" sz="1800" b="0" i="0" u="none" strike="noStrike" baseline="0" dirty="0"/>
              <a:t>The foreign particles, such as viruses, bacteria and toxic molecules, are disposed of by hydrolyzing them in certain leucocytes and macrophages. This is called natural defense of the body. This activity of lysosomes is characteristic of higher animals.</a:t>
            </a:r>
          </a:p>
          <a:p>
            <a:pPr algn="l"/>
            <a:r>
              <a:rPr lang="en-US" sz="1800" b="1" i="0" u="none" strike="noStrike" baseline="0" dirty="0"/>
              <a:t>Digestion of unwanted materials: </a:t>
            </a:r>
            <a:r>
              <a:rPr lang="en-US" sz="1800" b="0" i="0" u="none" strike="noStrike" baseline="0" dirty="0"/>
              <a:t>The dead cells and debris that accumulate at the sites of injury are destroyed in some white blood cells. This is called natural scavenging of the body.</a:t>
            </a:r>
          </a:p>
          <a:p>
            <a:pPr algn="l"/>
            <a:r>
              <a:rPr lang="en-US" sz="1800" b="1" i="0" u="none" strike="noStrike" baseline="0" dirty="0"/>
              <a:t>Renewal of cells and organelles: </a:t>
            </a:r>
            <a:r>
              <a:rPr lang="en-US" sz="1800" b="0" i="0" u="none" strike="noStrike" baseline="0" dirty="0"/>
              <a:t>The old worn out cells and cell organelles are broken down to make the component molecules available for formation of new cells and cell organelles. Thus, the lysosomes facilitate the turn-over of cells in normal tissues and of organelles in normal cells.</a:t>
            </a:r>
          </a:p>
          <a:p>
            <a:pPr algn="l"/>
            <a:r>
              <a:rPr lang="en-US" sz="1800" b="1" i="0" u="none" strike="noStrike" baseline="0" dirty="0"/>
              <a:t>Feeding of starving animals</a:t>
            </a:r>
            <a:r>
              <a:rPr lang="en-US" sz="1800" b="1" i="1" u="none" strike="noStrike" baseline="0" dirty="0"/>
              <a:t>: </a:t>
            </a:r>
            <a:r>
              <a:rPr lang="en-US" sz="1800" b="0" i="0" u="none" strike="noStrike" baseline="0" dirty="0"/>
              <a:t>Food to a starving animal is provided by digesting the stored food materials (proteins, lipids and glycogen) and even the cells. This is called autophagy.</a:t>
            </a:r>
          </a:p>
          <a:p>
            <a:pPr algn="l"/>
            <a:r>
              <a:rPr lang="en-US" sz="1800" b="1" i="0" u="none" strike="noStrike" baseline="0" dirty="0"/>
              <a:t>Autolysis</a:t>
            </a:r>
            <a:r>
              <a:rPr lang="en-US" sz="1800" b="1" i="1" u="none" strike="noStrike" baseline="0" dirty="0"/>
              <a:t>: </a:t>
            </a:r>
            <a:r>
              <a:rPr lang="en-US" sz="1800" b="0" i="0" u="none" strike="noStrike" baseline="0" dirty="0"/>
              <a:t>Autolysis caused by the lysosomal enzymes plays a role in normal developmental changes in both animals and plants. E.g., in the breakdown and absorption of tail during the metamorphosis of frog's tadpole. In autolysis, lysosome membrane ruptures and releases the enzymes into the surrounding cytoplasm. This kills and lyses the cell.</a:t>
            </a:r>
          </a:p>
          <a:p>
            <a:pPr algn="l"/>
            <a:r>
              <a:rPr lang="en-US" sz="1800" b="0" i="0" u="none" strike="noStrike" baseline="0" dirty="0"/>
              <a:t>7. </a:t>
            </a:r>
            <a:r>
              <a:rPr lang="en-US" sz="1800" b="1" i="0" u="none" strike="noStrike" baseline="0" dirty="0"/>
              <a:t>Aid in fertilization</a:t>
            </a:r>
            <a:r>
              <a:rPr lang="en-US" sz="1800" b="1" i="1" u="none" strike="noStrike" baseline="0" dirty="0"/>
              <a:t>: </a:t>
            </a:r>
            <a:r>
              <a:rPr lang="en-US" sz="1800" b="0" i="0" u="none" strike="noStrike" baseline="0" dirty="0"/>
              <a:t>The lysosome of sperms releases their enzymes to dissolve the egg membranes for the entry of the sperm into the ovum in fertilization. This is called extracellular digestion.</a:t>
            </a:r>
            <a:endParaRPr lang="ru-KZ" sz="1800" dirty="0"/>
          </a:p>
        </p:txBody>
      </p:sp>
    </p:spTree>
    <p:extLst>
      <p:ext uri="{BB962C8B-B14F-4D97-AF65-F5344CB8AC3E}">
        <p14:creationId xmlns:p14="http://schemas.microsoft.com/office/powerpoint/2010/main" val="359060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00336C-A6F4-481D-859D-3F938D313384}"/>
              </a:ext>
            </a:extLst>
          </p:cNvPr>
          <p:cNvSpPr>
            <a:spLocks noGrp="1"/>
          </p:cNvSpPr>
          <p:nvPr>
            <p:ph type="title"/>
          </p:nvPr>
        </p:nvSpPr>
        <p:spPr/>
        <p:txBody>
          <a:bodyPr>
            <a:normAutofit/>
          </a:bodyPr>
          <a:lstStyle/>
          <a:p>
            <a:r>
              <a:rPr lang="en-GB" sz="3600" b="1" dirty="0">
                <a:latin typeface="+mn-lt"/>
              </a:rPr>
              <a:t>Peroxisome</a:t>
            </a:r>
            <a:endParaRPr lang="ru-KZ" sz="3600" b="1" dirty="0">
              <a:latin typeface="+mn-lt"/>
            </a:endParaRPr>
          </a:p>
        </p:txBody>
      </p:sp>
      <p:sp>
        <p:nvSpPr>
          <p:cNvPr id="3" name="Объект 2">
            <a:extLst>
              <a:ext uri="{FF2B5EF4-FFF2-40B4-BE49-F238E27FC236}">
                <a16:creationId xmlns:a16="http://schemas.microsoft.com/office/drawing/2014/main" id="{2E1FCE6F-6774-43FD-A171-40C7361D3B33}"/>
              </a:ext>
            </a:extLst>
          </p:cNvPr>
          <p:cNvSpPr>
            <a:spLocks noGrp="1"/>
          </p:cNvSpPr>
          <p:nvPr>
            <p:ph idx="1"/>
          </p:nvPr>
        </p:nvSpPr>
        <p:spPr>
          <a:xfrm>
            <a:off x="641022" y="1690688"/>
            <a:ext cx="7766902" cy="4174307"/>
          </a:xfrm>
        </p:spPr>
        <p:txBody>
          <a:bodyPr>
            <a:normAutofit fontScale="92500" lnSpcReduction="10000"/>
          </a:bodyPr>
          <a:lstStyle/>
          <a:p>
            <a:pPr algn="l"/>
            <a:r>
              <a:rPr lang="en-US" b="0" i="0" dirty="0">
                <a:solidFill>
                  <a:srgbClr val="444444"/>
                </a:solidFill>
                <a:effectLst/>
              </a:rPr>
              <a:t>Peroxisomes are small vesicles, single membrane-bound organelles found in the eukaryotic cells. They contain digestive enzymes for breaking down toxic materials in the cell and oxidative enzymes for metabolic activity. They are a heterogeneous group of organelles and the presence of the marker enzymes distinguished them from other </a:t>
            </a:r>
            <a:r>
              <a:rPr lang="en-US" b="1" i="0" u="none" strike="noStrike" dirty="0">
                <a:effectLst/>
              </a:rPr>
              <a:t>cell organelles</a:t>
            </a:r>
            <a:r>
              <a:rPr lang="en-US" b="1" i="0" dirty="0">
                <a:effectLst/>
              </a:rPr>
              <a:t>.</a:t>
            </a:r>
            <a:endParaRPr lang="en-US" b="0" i="0" dirty="0">
              <a:effectLst/>
            </a:endParaRPr>
          </a:p>
          <a:p>
            <a:pPr algn="l"/>
            <a:r>
              <a:rPr lang="en-US" b="0" i="0" dirty="0">
                <a:solidFill>
                  <a:srgbClr val="444444"/>
                </a:solidFill>
                <a:effectLst/>
              </a:rPr>
              <a:t>Peroxisomes play an important role in lipid production and are also involved in the conversion of reactive oxygen species such as hydrogen peroxide into safer molecules like water and oxygen by the enzyme catalase.</a:t>
            </a:r>
          </a:p>
          <a:p>
            <a:endParaRPr lang="ru-KZ" dirty="0"/>
          </a:p>
        </p:txBody>
      </p:sp>
      <p:pic>
        <p:nvPicPr>
          <p:cNvPr id="3074" name="Picture 2">
            <a:extLst>
              <a:ext uri="{FF2B5EF4-FFF2-40B4-BE49-F238E27FC236}">
                <a16:creationId xmlns:a16="http://schemas.microsoft.com/office/drawing/2014/main" id="{B73397F9-004D-4639-86A2-C6791719D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481" y="2331712"/>
            <a:ext cx="3230104" cy="323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129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902C19-854C-4C84-8993-558ABAC749E8}"/>
              </a:ext>
            </a:extLst>
          </p:cNvPr>
          <p:cNvSpPr>
            <a:spLocks noGrp="1"/>
          </p:cNvSpPr>
          <p:nvPr>
            <p:ph idx="1"/>
          </p:nvPr>
        </p:nvSpPr>
        <p:spPr>
          <a:xfrm>
            <a:off x="677944" y="1080908"/>
            <a:ext cx="10515600" cy="4351338"/>
          </a:xfrm>
        </p:spPr>
        <p:txBody>
          <a:bodyPr/>
          <a:lstStyle/>
          <a:p>
            <a:pPr algn="l"/>
            <a:r>
              <a:rPr lang="en-US" b="0" i="0" dirty="0">
                <a:solidFill>
                  <a:srgbClr val="444444"/>
                </a:solidFill>
                <a:effectLst/>
                <a:latin typeface="Poppins"/>
              </a:rPr>
              <a:t>Peroxisomes vary in shape, size and number depending upon the energy requirements of the cell. These are made of a phospholipid bilayer with many membrane-bound proteins.</a:t>
            </a:r>
          </a:p>
          <a:p>
            <a:pPr algn="l"/>
            <a:r>
              <a:rPr lang="en-US" b="0" i="0" dirty="0">
                <a:solidFill>
                  <a:srgbClr val="444444"/>
                </a:solidFill>
                <a:effectLst/>
                <a:latin typeface="Poppins"/>
              </a:rPr>
              <a:t>The enzymes involved in lipid metabolism are </a:t>
            </a:r>
            <a:r>
              <a:rPr lang="en-US" b="0" i="0" dirty="0" err="1">
                <a:solidFill>
                  <a:srgbClr val="444444"/>
                </a:solidFill>
                <a:effectLst/>
                <a:latin typeface="Poppins"/>
              </a:rPr>
              <a:t>synthesised</a:t>
            </a:r>
            <a:r>
              <a:rPr lang="en-US" b="0" i="0" dirty="0">
                <a:solidFill>
                  <a:srgbClr val="444444"/>
                </a:solidFill>
                <a:effectLst/>
                <a:latin typeface="Poppins"/>
              </a:rPr>
              <a:t> on free ribosomes and selectively imported to peroxisomes. These enzymes include one of the two </a:t>
            </a:r>
            <a:r>
              <a:rPr lang="en-US" b="0" i="0" dirty="0" err="1">
                <a:solidFill>
                  <a:srgbClr val="444444"/>
                </a:solidFill>
                <a:effectLst/>
                <a:latin typeface="Poppins"/>
              </a:rPr>
              <a:t>signalling</a:t>
            </a:r>
            <a:r>
              <a:rPr lang="en-US" b="0" i="0" dirty="0">
                <a:solidFill>
                  <a:srgbClr val="444444"/>
                </a:solidFill>
                <a:effectLst/>
                <a:latin typeface="Poppins"/>
              </a:rPr>
              <a:t> sequences- Peroxisome Target Sequence 1 being the most common one.</a:t>
            </a:r>
          </a:p>
          <a:p>
            <a:pPr algn="l"/>
            <a:r>
              <a:rPr lang="en-US" b="0" i="0" dirty="0">
                <a:solidFill>
                  <a:srgbClr val="444444"/>
                </a:solidFill>
                <a:effectLst/>
                <a:latin typeface="Poppins"/>
              </a:rPr>
              <a:t>The phospholipids of peroxisomes are usually </a:t>
            </a:r>
            <a:r>
              <a:rPr lang="en-US" b="0" i="0" dirty="0" err="1">
                <a:solidFill>
                  <a:srgbClr val="444444"/>
                </a:solidFill>
                <a:effectLst/>
                <a:latin typeface="Poppins"/>
              </a:rPr>
              <a:t>synthesised</a:t>
            </a:r>
            <a:r>
              <a:rPr lang="en-US" b="0" i="0" dirty="0">
                <a:solidFill>
                  <a:srgbClr val="444444"/>
                </a:solidFill>
                <a:effectLst/>
                <a:latin typeface="Poppins"/>
              </a:rPr>
              <a:t> in smooth Endoplasmic reticulum. Due to the ingress of proteins and lipids, the peroxisome grows in size and divides into two organelles.</a:t>
            </a:r>
          </a:p>
          <a:p>
            <a:endParaRPr lang="ru-KZ" dirty="0"/>
          </a:p>
        </p:txBody>
      </p:sp>
    </p:spTree>
    <p:extLst>
      <p:ext uri="{BB962C8B-B14F-4D97-AF65-F5344CB8AC3E}">
        <p14:creationId xmlns:p14="http://schemas.microsoft.com/office/powerpoint/2010/main" val="177698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F18D6-745F-4585-905D-F724746A02FB}"/>
              </a:ext>
            </a:extLst>
          </p:cNvPr>
          <p:cNvSpPr>
            <a:spLocks noGrp="1"/>
          </p:cNvSpPr>
          <p:nvPr>
            <p:ph type="title"/>
          </p:nvPr>
        </p:nvSpPr>
        <p:spPr/>
        <p:txBody>
          <a:bodyPr/>
          <a:lstStyle/>
          <a:p>
            <a:r>
              <a:rPr lang="en-GB" dirty="0">
                <a:latin typeface="+mn-lt"/>
              </a:rPr>
              <a:t>Functions of Peroxisomes </a:t>
            </a:r>
            <a:endParaRPr lang="ru-KZ" dirty="0">
              <a:latin typeface="+mn-lt"/>
            </a:endParaRPr>
          </a:p>
        </p:txBody>
      </p:sp>
      <p:sp>
        <p:nvSpPr>
          <p:cNvPr id="3" name="Объект 2">
            <a:extLst>
              <a:ext uri="{FF2B5EF4-FFF2-40B4-BE49-F238E27FC236}">
                <a16:creationId xmlns:a16="http://schemas.microsoft.com/office/drawing/2014/main" id="{719303A8-68CF-486D-8586-E3585A39C63C}"/>
              </a:ext>
            </a:extLst>
          </p:cNvPr>
          <p:cNvSpPr>
            <a:spLocks noGrp="1"/>
          </p:cNvSpPr>
          <p:nvPr>
            <p:ph idx="1"/>
          </p:nvPr>
        </p:nvSpPr>
        <p:spPr/>
        <p:txBody>
          <a:bodyPr/>
          <a:lstStyle/>
          <a:p>
            <a:pPr algn="l">
              <a:buFont typeface="Arial" panose="020B0604020202020204" pitchFamily="34" charset="0"/>
              <a:buChar char="•"/>
            </a:pPr>
            <a:r>
              <a:rPr lang="en-US" b="0" i="0" dirty="0">
                <a:effectLst/>
              </a:rPr>
              <a:t>They take part in various oxidative processes.</a:t>
            </a:r>
          </a:p>
          <a:p>
            <a:pPr algn="l">
              <a:buFont typeface="Arial" panose="020B0604020202020204" pitchFamily="34" charset="0"/>
              <a:buChar char="•"/>
            </a:pPr>
            <a:r>
              <a:rPr lang="en-US" b="0" i="0" dirty="0">
                <a:effectLst/>
              </a:rPr>
              <a:t>They take part in lipid metabolism and catabolism of D-amino acids, polyamines and bile acids.</a:t>
            </a:r>
          </a:p>
          <a:p>
            <a:pPr algn="l">
              <a:buFont typeface="Arial" panose="020B0604020202020204" pitchFamily="34" charset="0"/>
              <a:buChar char="•"/>
            </a:pPr>
            <a:r>
              <a:rPr lang="en-US" b="0" i="0" dirty="0">
                <a:effectLst/>
              </a:rPr>
              <a:t>The reactive oxygen species such as peroxides produced in the process is converted to water by various enzymes like peroxidase and catalase.</a:t>
            </a:r>
          </a:p>
          <a:p>
            <a:pPr algn="l">
              <a:buFont typeface="Arial" panose="020B0604020202020204" pitchFamily="34" charset="0"/>
              <a:buChar char="•"/>
            </a:pPr>
            <a:r>
              <a:rPr lang="en-US" b="0" i="0" dirty="0">
                <a:effectLst/>
              </a:rPr>
              <a:t>In plants, peroxisomes facilitate photosynthesis and seed germination. They prevent loss of energy </a:t>
            </a:r>
            <a:r>
              <a:rPr lang="en-US" i="0" dirty="0">
                <a:effectLst/>
              </a:rPr>
              <a:t>during </a:t>
            </a:r>
            <a:r>
              <a:rPr lang="en-US" i="0" u="none" strike="noStrike" dirty="0">
                <a:effectLst/>
              </a:rPr>
              <a:t>photosynthesis </a:t>
            </a:r>
            <a:r>
              <a:rPr lang="en-US" b="0" i="0" dirty="0">
                <a:effectLst/>
              </a:rPr>
              <a:t>carbon fixation.</a:t>
            </a:r>
          </a:p>
          <a:p>
            <a:endParaRPr lang="ru-KZ" dirty="0"/>
          </a:p>
        </p:txBody>
      </p:sp>
    </p:spTree>
    <p:extLst>
      <p:ext uri="{BB962C8B-B14F-4D97-AF65-F5344CB8AC3E}">
        <p14:creationId xmlns:p14="http://schemas.microsoft.com/office/powerpoint/2010/main" val="241933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351515-7865-4A38-9257-323B62A203B3}"/>
              </a:ext>
            </a:extLst>
          </p:cNvPr>
          <p:cNvSpPr>
            <a:spLocks noGrp="1"/>
          </p:cNvSpPr>
          <p:nvPr>
            <p:ph idx="1"/>
          </p:nvPr>
        </p:nvSpPr>
        <p:spPr>
          <a:xfrm>
            <a:off x="272593" y="646505"/>
            <a:ext cx="6608975" cy="5564989"/>
          </a:xfrm>
        </p:spPr>
        <p:txBody>
          <a:bodyPr>
            <a:normAutofit fontScale="85000" lnSpcReduction="20000"/>
          </a:bodyPr>
          <a:lstStyle/>
          <a:p>
            <a:r>
              <a:rPr lang="en-US" sz="2800" b="1" i="0" u="none" strike="noStrike" baseline="0" dirty="0">
                <a:solidFill>
                  <a:srgbClr val="000000"/>
                </a:solidFill>
                <a:latin typeface="Times-New-Roman,Bold"/>
              </a:rPr>
              <a:t>Cisternae- </a:t>
            </a:r>
            <a:r>
              <a:rPr lang="en-US" sz="2800" b="0" i="0" u="none" strike="noStrike" baseline="0" dirty="0">
                <a:solidFill>
                  <a:srgbClr val="000000"/>
                </a:solidFill>
                <a:latin typeface="Times-New-Roman"/>
              </a:rPr>
              <a:t>These are flattened, unbranched, sac like elements with about 40-50μm in diameter. They lie in stacks (piles) parallel to but interconnected with one another. They are separated from one another by cytosolic spaces. The small granular structures called the ribosomes may or may not be present on the surface of cisternae.</a:t>
            </a:r>
          </a:p>
          <a:p>
            <a:r>
              <a:rPr lang="en-US" sz="2800" b="0" i="0" u="none" strike="noStrike" baseline="0" dirty="0">
                <a:solidFill>
                  <a:srgbClr val="000000"/>
                </a:solidFill>
                <a:latin typeface="Times-New-Roman"/>
              </a:rPr>
              <a:t> </a:t>
            </a:r>
            <a:r>
              <a:rPr lang="en-US" sz="2800" b="1" i="0" u="none" strike="noStrike" baseline="0" dirty="0">
                <a:solidFill>
                  <a:srgbClr val="000000"/>
                </a:solidFill>
                <a:latin typeface="Times-New-Roman,Bold"/>
              </a:rPr>
              <a:t>Tubules- </a:t>
            </a:r>
            <a:r>
              <a:rPr lang="en-US" sz="2800" b="0" i="0" u="none" strike="noStrike" baseline="0" dirty="0">
                <a:solidFill>
                  <a:srgbClr val="000000"/>
                </a:solidFill>
                <a:latin typeface="Times-New-Roman"/>
              </a:rPr>
              <a:t>These are irregular, branching elements, which form a network along with other elements. They are about 50-100μm in diameter, and are often free of ribosomes. </a:t>
            </a:r>
          </a:p>
          <a:p>
            <a:r>
              <a:rPr lang="en-US" sz="2800" b="1" i="0" u="none" strike="noStrike" baseline="0" dirty="0">
                <a:solidFill>
                  <a:srgbClr val="000000"/>
                </a:solidFill>
                <a:latin typeface="Times-New-Roman,Bold"/>
              </a:rPr>
              <a:t>Vesicles- </a:t>
            </a:r>
            <a:r>
              <a:rPr lang="en-US" sz="2800" b="0" i="0" u="none" strike="noStrike" baseline="0" dirty="0">
                <a:solidFill>
                  <a:srgbClr val="000000"/>
                </a:solidFill>
                <a:latin typeface="Times-New-Roman"/>
              </a:rPr>
              <a:t>These are oval, vacuole like elements, about 25-500μm in diameter. They often occur isolated in the cytoplasmic matrix. They are also free of ribosomes. A fluid called the endoplasmic matrix is present in the lumen of ER. All the elements of ER freely communicate with one another </a:t>
            </a:r>
            <a:endParaRPr lang="ru-KZ" dirty="0"/>
          </a:p>
          <a:p>
            <a:endParaRPr lang="ru-KZ" dirty="0"/>
          </a:p>
        </p:txBody>
      </p:sp>
      <p:pic>
        <p:nvPicPr>
          <p:cNvPr id="5" name="Рисунок 4">
            <a:extLst>
              <a:ext uri="{FF2B5EF4-FFF2-40B4-BE49-F238E27FC236}">
                <a16:creationId xmlns:a16="http://schemas.microsoft.com/office/drawing/2014/main" id="{FF2D21A8-8BF8-4A72-B7BD-261C6EA53498}"/>
              </a:ext>
            </a:extLst>
          </p:cNvPr>
          <p:cNvPicPr>
            <a:picLocks noChangeAspect="1"/>
          </p:cNvPicPr>
          <p:nvPr/>
        </p:nvPicPr>
        <p:blipFill rotWithShape="1">
          <a:blip r:embed="rId2"/>
          <a:srcRect l="39743" t="33540" r="24767" b="33608"/>
          <a:stretch/>
        </p:blipFill>
        <p:spPr>
          <a:xfrm>
            <a:off x="6951482" y="1979629"/>
            <a:ext cx="4769963" cy="3469064"/>
          </a:xfrm>
          <a:prstGeom prst="rect">
            <a:avLst/>
          </a:prstGeom>
        </p:spPr>
      </p:pic>
    </p:spTree>
    <p:extLst>
      <p:ext uri="{BB962C8B-B14F-4D97-AF65-F5344CB8AC3E}">
        <p14:creationId xmlns:p14="http://schemas.microsoft.com/office/powerpoint/2010/main" val="65722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866C-C494-451F-B958-B341CABC90E2}"/>
              </a:ext>
            </a:extLst>
          </p:cNvPr>
          <p:cNvSpPr>
            <a:spLocks noGrp="1"/>
          </p:cNvSpPr>
          <p:nvPr>
            <p:ph type="title"/>
          </p:nvPr>
        </p:nvSpPr>
        <p:spPr/>
        <p:txBody>
          <a:bodyPr/>
          <a:lstStyle/>
          <a:p>
            <a:r>
              <a:rPr lang="en-US" b="1" dirty="0"/>
              <a:t>Smooth Endoplasmic Reticulum: </a:t>
            </a:r>
            <a:endParaRPr lang="ru-KZ" b="1" dirty="0"/>
          </a:p>
        </p:txBody>
      </p:sp>
      <p:sp>
        <p:nvSpPr>
          <p:cNvPr id="3" name="Объект 2">
            <a:extLst>
              <a:ext uri="{FF2B5EF4-FFF2-40B4-BE49-F238E27FC236}">
                <a16:creationId xmlns:a16="http://schemas.microsoft.com/office/drawing/2014/main" id="{585D1545-4A9C-43FF-8AD7-4D8C1A1A46CD}"/>
              </a:ext>
            </a:extLst>
          </p:cNvPr>
          <p:cNvSpPr>
            <a:spLocks noGrp="1"/>
          </p:cNvSpPr>
          <p:nvPr>
            <p:ph idx="1"/>
          </p:nvPr>
        </p:nvSpPr>
        <p:spPr/>
        <p:txBody>
          <a:bodyPr>
            <a:normAutofit/>
          </a:bodyPr>
          <a:lstStyle/>
          <a:p>
            <a:r>
              <a:rPr lang="en-US" dirty="0"/>
              <a:t>Ribosomes are absent on the walls of ER and so it appears smooth and hence called smooth or agranular ER. It mainly occurs as tubular forms. </a:t>
            </a:r>
          </a:p>
          <a:p>
            <a:r>
              <a:rPr lang="en-US" dirty="0"/>
              <a:t>Smooth ER is commonly found in the cells involved in the synthesis of steroids or lipids i.e. non protein type of synthesis such as adrenal or sebaceous glands, </a:t>
            </a:r>
            <a:r>
              <a:rPr lang="en-US" dirty="0" err="1"/>
              <a:t>gonadial</a:t>
            </a:r>
            <a:r>
              <a:rPr lang="en-US" dirty="0"/>
              <a:t> interstitial cells. Certain cells with carbohydrate metabolism (e.g. liver cells), impulse conduction (e.g. muscle cells),with pigment production (e.g., retinal pigment cell) and electrolyte excretion (</a:t>
            </a:r>
            <a:r>
              <a:rPr lang="en-US" dirty="0" err="1"/>
              <a:t>e.g.,chloride</a:t>
            </a:r>
            <a:r>
              <a:rPr lang="en-US" dirty="0"/>
              <a:t> cells of fish gills) are also have more of SER in them.</a:t>
            </a:r>
            <a:endParaRPr lang="ru-KZ" dirty="0"/>
          </a:p>
        </p:txBody>
      </p:sp>
    </p:spTree>
    <p:extLst>
      <p:ext uri="{BB962C8B-B14F-4D97-AF65-F5344CB8AC3E}">
        <p14:creationId xmlns:p14="http://schemas.microsoft.com/office/powerpoint/2010/main" val="164394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0AE97C-035F-4CEB-8954-E44BAA22D80F}"/>
              </a:ext>
            </a:extLst>
          </p:cNvPr>
          <p:cNvSpPr>
            <a:spLocks noGrp="1"/>
          </p:cNvSpPr>
          <p:nvPr>
            <p:ph type="title"/>
          </p:nvPr>
        </p:nvSpPr>
        <p:spPr/>
        <p:txBody>
          <a:bodyPr>
            <a:normAutofit/>
          </a:bodyPr>
          <a:lstStyle/>
          <a:p>
            <a:r>
              <a:rPr lang="en-US" sz="3600" b="1" dirty="0">
                <a:solidFill>
                  <a:srgbClr val="000000"/>
                </a:solidFill>
                <a:latin typeface="+mn-lt"/>
              </a:rPr>
              <a:t>Rough Endoplasmic Reticulum (RER): </a:t>
            </a:r>
            <a:endParaRPr lang="ru-KZ" sz="3600" dirty="0">
              <a:latin typeface="+mn-lt"/>
            </a:endParaRPr>
          </a:p>
        </p:txBody>
      </p:sp>
      <p:sp>
        <p:nvSpPr>
          <p:cNvPr id="3" name="Объект 2">
            <a:extLst>
              <a:ext uri="{FF2B5EF4-FFF2-40B4-BE49-F238E27FC236}">
                <a16:creationId xmlns:a16="http://schemas.microsoft.com/office/drawing/2014/main" id="{3C143485-7E35-4DA5-9182-4C837ED5E955}"/>
              </a:ext>
            </a:extLst>
          </p:cNvPr>
          <p:cNvSpPr>
            <a:spLocks noGrp="1"/>
          </p:cNvSpPr>
          <p:nvPr>
            <p:ph idx="1"/>
          </p:nvPr>
        </p:nvSpPr>
        <p:spPr/>
        <p:txBody>
          <a:bodyPr>
            <a:normAutofit/>
          </a:bodyPr>
          <a:lstStyle/>
          <a:p>
            <a:r>
              <a:rPr lang="en-US" b="0" i="0" u="none" strike="noStrike" baseline="0" dirty="0">
                <a:solidFill>
                  <a:srgbClr val="000000"/>
                </a:solidFill>
              </a:rPr>
              <a:t>It is characterized by the presence of ribosomes on the surface of reticulum and so it is also known as </a:t>
            </a:r>
            <a:r>
              <a:rPr lang="en-US" b="1" i="0" u="none" strike="noStrike" baseline="0" dirty="0">
                <a:solidFill>
                  <a:srgbClr val="000000"/>
                </a:solidFill>
              </a:rPr>
              <a:t>granular ER</a:t>
            </a:r>
            <a:r>
              <a:rPr lang="en-US" b="0" i="0" u="none" strike="noStrike" baseline="0" dirty="0">
                <a:solidFill>
                  <a:srgbClr val="000000"/>
                </a:solidFill>
              </a:rPr>
              <a:t>. </a:t>
            </a:r>
          </a:p>
          <a:p>
            <a:r>
              <a:rPr lang="en-US" b="0" i="0" u="none" strike="noStrike" baseline="0" dirty="0">
                <a:solidFill>
                  <a:srgbClr val="000000"/>
                </a:solidFill>
              </a:rPr>
              <a:t>It is in the form of flattened cisternae. </a:t>
            </a:r>
          </a:p>
          <a:p>
            <a:r>
              <a:rPr lang="en-US" b="0" i="0" u="none" strike="noStrike" baseline="0" dirty="0">
                <a:solidFill>
                  <a:srgbClr val="000000"/>
                </a:solidFill>
              </a:rPr>
              <a:t>RER occurs largely in the cells that are actively involved in </a:t>
            </a:r>
            <a:r>
              <a:rPr lang="en-US" b="1" i="0" u="none" strike="noStrike" baseline="0" dirty="0">
                <a:solidFill>
                  <a:srgbClr val="000000"/>
                </a:solidFill>
              </a:rPr>
              <a:t>the synthesis of proteins such as enzymes </a:t>
            </a:r>
            <a:r>
              <a:rPr lang="en-US" b="0" i="0" u="none" strike="noStrike" baseline="0" dirty="0">
                <a:solidFill>
                  <a:srgbClr val="000000"/>
                </a:solidFill>
              </a:rPr>
              <a:t>(e.g. pancreatic cells, plasma cells and liver cells) or mucus (goblet cells). In exocrine cells of pancreas, RER consists of reticular sheets and fenestrated cisternae in the basal region of the cell. In apical region of the cells, granular reticulum occurs in the form of vesicles. Granular and agranular ER are in continuity of their membranes in the regions of contact. </a:t>
            </a:r>
            <a:endParaRPr lang="ru-KZ" sz="4000" dirty="0"/>
          </a:p>
        </p:txBody>
      </p:sp>
    </p:spTree>
    <p:extLst>
      <p:ext uri="{BB962C8B-B14F-4D97-AF65-F5344CB8AC3E}">
        <p14:creationId xmlns:p14="http://schemas.microsoft.com/office/powerpoint/2010/main" val="327527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9102E31-000B-4189-A76B-97D25B04BE6F}"/>
              </a:ext>
            </a:extLst>
          </p:cNvPr>
          <p:cNvPicPr>
            <a:picLocks noChangeAspect="1"/>
          </p:cNvPicPr>
          <p:nvPr/>
        </p:nvPicPr>
        <p:blipFill rotWithShape="1">
          <a:blip r:embed="rId2"/>
          <a:srcRect l="33325" t="29141" r="22757" b="15463"/>
          <a:stretch/>
        </p:blipFill>
        <p:spPr>
          <a:xfrm>
            <a:off x="1498861" y="733580"/>
            <a:ext cx="7598005" cy="53908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pic>
      <p:sp>
        <p:nvSpPr>
          <p:cNvPr id="6" name="Прямоугольник 5">
            <a:extLst>
              <a:ext uri="{FF2B5EF4-FFF2-40B4-BE49-F238E27FC236}">
                <a16:creationId xmlns:a16="http://schemas.microsoft.com/office/drawing/2014/main" id="{BE22499B-25B8-4B9C-9435-9AE336E013AA}"/>
              </a:ext>
            </a:extLst>
          </p:cNvPr>
          <p:cNvSpPr/>
          <p:nvPr/>
        </p:nvSpPr>
        <p:spPr>
          <a:xfrm>
            <a:off x="3487918" y="5740924"/>
            <a:ext cx="829558" cy="4360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KZ"/>
          </a:p>
        </p:txBody>
      </p:sp>
    </p:spTree>
    <p:extLst>
      <p:ext uri="{BB962C8B-B14F-4D97-AF65-F5344CB8AC3E}">
        <p14:creationId xmlns:p14="http://schemas.microsoft.com/office/powerpoint/2010/main" val="257359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810275-34ED-4237-AF88-DC0E1BFC85F9}"/>
              </a:ext>
            </a:extLst>
          </p:cNvPr>
          <p:cNvSpPr>
            <a:spLocks noGrp="1"/>
          </p:cNvSpPr>
          <p:nvPr>
            <p:ph type="title"/>
          </p:nvPr>
        </p:nvSpPr>
        <p:spPr>
          <a:xfrm>
            <a:off x="838200" y="365126"/>
            <a:ext cx="10515600" cy="794372"/>
          </a:xfrm>
        </p:spPr>
        <p:txBody>
          <a:bodyPr/>
          <a:lstStyle/>
          <a:p>
            <a:r>
              <a:rPr lang="en-US" sz="2800" b="1" dirty="0">
                <a:solidFill>
                  <a:srgbClr val="000000"/>
                </a:solidFill>
                <a:latin typeface="+mn-lt"/>
              </a:rPr>
              <a:t>Functions of smooth endoplasmic reticulum</a:t>
            </a:r>
            <a:endParaRPr lang="ru-KZ" dirty="0">
              <a:latin typeface="+mn-lt"/>
            </a:endParaRPr>
          </a:p>
        </p:txBody>
      </p:sp>
      <p:sp>
        <p:nvSpPr>
          <p:cNvPr id="3" name="Объект 2">
            <a:extLst>
              <a:ext uri="{FF2B5EF4-FFF2-40B4-BE49-F238E27FC236}">
                <a16:creationId xmlns:a16="http://schemas.microsoft.com/office/drawing/2014/main" id="{328861C7-0F6E-41B6-B1D8-95D16C853518}"/>
              </a:ext>
            </a:extLst>
          </p:cNvPr>
          <p:cNvSpPr>
            <a:spLocks noGrp="1"/>
          </p:cNvSpPr>
          <p:nvPr>
            <p:ph idx="1"/>
          </p:nvPr>
        </p:nvSpPr>
        <p:spPr>
          <a:xfrm>
            <a:off x="753359" y="1084083"/>
            <a:ext cx="10515600" cy="5060000"/>
          </a:xfrm>
        </p:spPr>
        <p:txBody>
          <a:bodyPr>
            <a:noAutofit/>
          </a:bodyPr>
          <a:lstStyle/>
          <a:p>
            <a:r>
              <a:rPr lang="en-US" sz="2000" b="0" i="0" u="none" strike="noStrike" baseline="0" dirty="0"/>
              <a:t>1. </a:t>
            </a:r>
            <a:r>
              <a:rPr lang="en-US" sz="2000" b="1" i="0" u="none" strike="noStrike" baseline="0" dirty="0"/>
              <a:t>Surface for Synthesis- </a:t>
            </a:r>
            <a:r>
              <a:rPr lang="en-US" sz="2000" b="0" i="0" u="none" strike="noStrike" baseline="0" dirty="0"/>
              <a:t>The SER provides surface for the synthesis of fatty acids, phospholipids, glycolipids, steroids and visual pigments. </a:t>
            </a:r>
          </a:p>
          <a:p>
            <a:r>
              <a:rPr lang="en-US" sz="2000" b="0" i="0" u="none" strike="noStrike" baseline="0" dirty="0"/>
              <a:t>2. </a:t>
            </a:r>
            <a:r>
              <a:rPr lang="en-US" sz="2000" b="1" i="0" u="none" strike="noStrike" baseline="0" dirty="0"/>
              <a:t>Glycogen Metabolism- </a:t>
            </a:r>
            <a:r>
              <a:rPr lang="en-US" sz="2000" b="0" i="0" u="none" strike="noStrike" baseline="0" dirty="0"/>
              <a:t>The SER carries enzymes for glycogen metabolism in liver cells. Glycogen granules are attached in larger numbers to the outside of the SER’s membranes in liver cells. </a:t>
            </a:r>
          </a:p>
          <a:p>
            <a:r>
              <a:rPr lang="en-US" sz="2000" b="0" i="0" u="none" strike="noStrike" baseline="0" dirty="0"/>
              <a:t>3. </a:t>
            </a:r>
            <a:r>
              <a:rPr lang="en-US" sz="2000" b="1" i="0" u="none" strike="noStrike" baseline="0" dirty="0"/>
              <a:t>Detoxification- </a:t>
            </a:r>
            <a:r>
              <a:rPr lang="en-US" sz="2000" b="0" i="0" u="none" strike="noStrike" baseline="0" dirty="0"/>
              <a:t>The SER has enzymes that are involved in the detoxification in the liver, i.e., converts harmful materials such as carcinogens and pesticides, into harmless ones for excretion by the cell.</a:t>
            </a:r>
          </a:p>
          <a:p>
            <a:r>
              <a:rPr lang="en-US" sz="2000" b="0" i="0" u="none" strike="noStrike" baseline="0" dirty="0"/>
              <a:t>4. </a:t>
            </a:r>
            <a:r>
              <a:rPr lang="en-US" sz="2000" b="1" i="0" u="none" strike="noStrike" baseline="0" dirty="0"/>
              <a:t>Formation of organelles- </a:t>
            </a:r>
            <a:r>
              <a:rPr lang="en-US" sz="2000" b="0" i="0" u="none" strike="noStrike" baseline="0" dirty="0"/>
              <a:t>The SER produces Golgi apparatus, lysosomes, micro bodies and vacuoles. </a:t>
            </a:r>
          </a:p>
          <a:p>
            <a:r>
              <a:rPr lang="en-US" sz="2000" b="0" i="0" u="none" strike="noStrike" baseline="0" dirty="0"/>
              <a:t>5. </a:t>
            </a:r>
            <a:r>
              <a:rPr lang="en-US" sz="2000" b="1" i="0" u="none" strike="noStrike" baseline="0" dirty="0"/>
              <a:t>Transport route- </a:t>
            </a:r>
            <a:r>
              <a:rPr lang="en-US" sz="2000" b="0" i="0" u="none" strike="noStrike" baseline="0" dirty="0"/>
              <a:t>The proteins shift from RER through SER to Golgi apparatus for further processing. </a:t>
            </a:r>
          </a:p>
          <a:p>
            <a:pPr algn="l"/>
            <a:r>
              <a:rPr lang="en-US" sz="2000" b="0" i="0" u="none" strike="noStrike" baseline="0" dirty="0">
                <a:solidFill>
                  <a:srgbClr val="000000"/>
                </a:solidFill>
              </a:rPr>
              <a:t>Page 51 </a:t>
            </a:r>
          </a:p>
          <a:p>
            <a:r>
              <a:rPr lang="en-US" sz="2000" b="0" i="0" u="none" strike="noStrike" baseline="0" dirty="0"/>
              <a:t>6. </a:t>
            </a:r>
            <a:r>
              <a:rPr lang="en-US" sz="2000" b="1" i="0" u="none" strike="noStrike" baseline="0" dirty="0"/>
              <a:t>Skeletal Muscle Contraction- </a:t>
            </a:r>
            <a:r>
              <a:rPr lang="en-US" sz="2000" b="0" i="0" u="none" strike="noStrike" baseline="0" dirty="0"/>
              <a:t>The sarcoplasmic reticulum in skeletal muscle cells release Ca2+ ions to cause contraction and absorbs Ca2+ ions to bring about relaxation.</a:t>
            </a:r>
          </a:p>
          <a:p>
            <a:r>
              <a:rPr lang="en-US" sz="2000" b="0" i="0" u="none" strike="noStrike" baseline="0" dirty="0"/>
              <a:t> 7. </a:t>
            </a:r>
            <a:r>
              <a:rPr lang="en-US" sz="2000" b="1" i="0" u="none" strike="noStrike" baseline="0" dirty="0"/>
              <a:t>Fat Oxidation- </a:t>
            </a:r>
            <a:r>
              <a:rPr lang="en-US" sz="2000" b="0" i="0" u="none" strike="noStrike" baseline="0" dirty="0"/>
              <a:t>The SER membranes carry out the initial reactions in the oxidation of fats. </a:t>
            </a:r>
            <a:endParaRPr lang="ru-KZ" sz="2000" dirty="0"/>
          </a:p>
        </p:txBody>
      </p:sp>
    </p:spTree>
    <p:extLst>
      <p:ext uri="{BB962C8B-B14F-4D97-AF65-F5344CB8AC3E}">
        <p14:creationId xmlns:p14="http://schemas.microsoft.com/office/powerpoint/2010/main" val="186476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096DE-0855-4975-8F4D-12FE33BDEA6C}"/>
              </a:ext>
            </a:extLst>
          </p:cNvPr>
          <p:cNvSpPr>
            <a:spLocks noGrp="1"/>
          </p:cNvSpPr>
          <p:nvPr>
            <p:ph type="title"/>
          </p:nvPr>
        </p:nvSpPr>
        <p:spPr>
          <a:xfrm>
            <a:off x="838200" y="365125"/>
            <a:ext cx="10515600" cy="624689"/>
          </a:xfrm>
        </p:spPr>
        <p:txBody>
          <a:bodyPr>
            <a:normAutofit/>
          </a:bodyPr>
          <a:lstStyle/>
          <a:p>
            <a:r>
              <a:rPr lang="en-US" sz="2800" b="1" i="0" u="none" strike="noStrike" baseline="0" dirty="0">
                <a:solidFill>
                  <a:srgbClr val="000000"/>
                </a:solidFill>
                <a:latin typeface="+mn-lt"/>
              </a:rPr>
              <a:t>Functions of rough endoplasmic reticulum </a:t>
            </a:r>
            <a:endParaRPr lang="ru-KZ" sz="6000" dirty="0">
              <a:latin typeface="+mn-lt"/>
            </a:endParaRPr>
          </a:p>
        </p:txBody>
      </p:sp>
      <p:sp>
        <p:nvSpPr>
          <p:cNvPr id="3" name="Объект 2">
            <a:extLst>
              <a:ext uri="{FF2B5EF4-FFF2-40B4-BE49-F238E27FC236}">
                <a16:creationId xmlns:a16="http://schemas.microsoft.com/office/drawing/2014/main" id="{2FE80CA2-6624-42F4-9645-4F834FC1FE57}"/>
              </a:ext>
            </a:extLst>
          </p:cNvPr>
          <p:cNvSpPr>
            <a:spLocks noGrp="1"/>
          </p:cNvSpPr>
          <p:nvPr>
            <p:ph idx="1"/>
          </p:nvPr>
        </p:nvSpPr>
        <p:spPr>
          <a:xfrm>
            <a:off x="621383" y="1150070"/>
            <a:ext cx="10515600" cy="5036320"/>
          </a:xfrm>
        </p:spPr>
        <p:txBody>
          <a:bodyPr>
            <a:normAutofit lnSpcReduction="10000"/>
          </a:bodyPr>
          <a:lstStyle/>
          <a:p>
            <a:r>
              <a:rPr lang="en-US" sz="2000" i="0" u="none" strike="noStrike" baseline="0" dirty="0">
                <a:solidFill>
                  <a:srgbClr val="000000"/>
                </a:solidFill>
              </a:rPr>
              <a:t>1.</a:t>
            </a:r>
            <a:r>
              <a:rPr lang="en-US" sz="2000" b="1" i="0" u="none" strike="noStrike" baseline="0" dirty="0">
                <a:solidFill>
                  <a:srgbClr val="000000"/>
                </a:solidFill>
              </a:rPr>
              <a:t>Surface for Ribosomes- </a:t>
            </a:r>
            <a:r>
              <a:rPr lang="en-US" sz="2000" b="0" i="0" u="none" strike="noStrike" baseline="0" dirty="0">
                <a:solidFill>
                  <a:srgbClr val="000000"/>
                </a:solidFill>
              </a:rPr>
              <a:t>The RER provides a large surface for the attachment of ribosomes. </a:t>
            </a:r>
          </a:p>
          <a:p>
            <a:r>
              <a:rPr lang="en-US" sz="2000" b="0" i="0" u="none" strike="noStrike" baseline="0" dirty="0">
                <a:solidFill>
                  <a:srgbClr val="000000"/>
                </a:solidFill>
              </a:rPr>
              <a:t>2. </a:t>
            </a:r>
            <a:r>
              <a:rPr lang="en-US" sz="2000" b="1" i="0" u="none" strike="noStrike" baseline="0" dirty="0">
                <a:solidFill>
                  <a:srgbClr val="000000"/>
                </a:solidFill>
              </a:rPr>
              <a:t>Surface for synthesis- </a:t>
            </a:r>
            <a:r>
              <a:rPr lang="en-US" sz="2000" b="0" i="0" u="none" strike="noStrike" baseline="0" dirty="0">
                <a:solidFill>
                  <a:srgbClr val="000000"/>
                </a:solidFill>
              </a:rPr>
              <a:t>The RER offers extensive surface on which protein synthesis can be conveniently carried on by ribosomes. The newly formed proteins may enter the ER membranes, becoming a part of the membrane structure or pass into the ER lumen. The proteins becoming a part of ER membrane eventually move from the ER via membranes of other cell organelles, namely Golgi apparatus, secretary vesicles to become permanent plasma membrane proteins. </a:t>
            </a:r>
          </a:p>
          <a:p>
            <a:r>
              <a:rPr lang="en-US" sz="2000" b="0" i="0" u="none" strike="noStrike" baseline="0" dirty="0">
                <a:solidFill>
                  <a:srgbClr val="000000"/>
                </a:solidFill>
              </a:rPr>
              <a:t>3. </a:t>
            </a:r>
            <a:r>
              <a:rPr lang="en-US" sz="2000" b="1" i="0" u="none" strike="noStrike" baseline="0" dirty="0">
                <a:solidFill>
                  <a:srgbClr val="000000"/>
                </a:solidFill>
              </a:rPr>
              <a:t>Packaging- </a:t>
            </a:r>
            <a:r>
              <a:rPr lang="en-US" sz="2000" b="0" i="0" u="none" strike="noStrike" baseline="0" dirty="0">
                <a:solidFill>
                  <a:srgbClr val="000000"/>
                </a:solidFill>
              </a:rPr>
              <a:t>The proteins in ER lumen are processed and get enclosed in spherical membrane bound vesicles which get pinch off from the ER. These vesicles have various fates. Some remain in the cytoplasm as storage vesicles while others migrate to the plasma membrane and expel their contents by exocytosis. Some fuse with Golgi apparatus for further processing of their proteins for storage or release from the cell. </a:t>
            </a:r>
          </a:p>
          <a:p>
            <a:r>
              <a:rPr lang="en-US" sz="2000" b="0" i="0" u="none" strike="noStrike" baseline="0" dirty="0">
                <a:solidFill>
                  <a:srgbClr val="000000"/>
                </a:solidFill>
              </a:rPr>
              <a:t>4. </a:t>
            </a:r>
            <a:r>
              <a:rPr lang="en-US" sz="2000" b="1" i="0" u="none" strike="noStrike" baseline="0" dirty="0">
                <a:solidFill>
                  <a:srgbClr val="000000"/>
                </a:solidFill>
              </a:rPr>
              <a:t>Smooth ER Formation- </a:t>
            </a:r>
            <a:r>
              <a:rPr lang="en-US" sz="2000" b="0" i="0" u="none" strike="noStrike" baseline="0" dirty="0">
                <a:solidFill>
                  <a:srgbClr val="000000"/>
                </a:solidFill>
              </a:rPr>
              <a:t>The RER gives rise to the smooth ER by loss of ribosomes. </a:t>
            </a:r>
          </a:p>
          <a:p>
            <a:r>
              <a:rPr lang="en-US" sz="2000" b="0" i="0" u="none" strike="noStrike" baseline="0" dirty="0">
                <a:solidFill>
                  <a:srgbClr val="000000"/>
                </a:solidFill>
              </a:rPr>
              <a:t>5. </a:t>
            </a:r>
            <a:r>
              <a:rPr lang="en-US" sz="2000" b="1" i="0" u="none" strike="noStrike" baseline="0" dirty="0">
                <a:solidFill>
                  <a:srgbClr val="000000"/>
                </a:solidFill>
              </a:rPr>
              <a:t>Formation of Nuclear Envelope- </a:t>
            </a:r>
            <a:r>
              <a:rPr lang="en-US" sz="2000" b="0" i="0" u="none" strike="noStrike" baseline="0" dirty="0">
                <a:solidFill>
                  <a:srgbClr val="000000"/>
                </a:solidFill>
              </a:rPr>
              <a:t>The RER forms nuclear envelope around daughter cells in cell division. </a:t>
            </a:r>
          </a:p>
          <a:p>
            <a:r>
              <a:rPr lang="en-US" sz="2000" b="0" i="0" u="none" strike="noStrike" baseline="0" dirty="0">
                <a:solidFill>
                  <a:srgbClr val="000000"/>
                </a:solidFill>
              </a:rPr>
              <a:t>6. </a:t>
            </a:r>
            <a:r>
              <a:rPr lang="en-US" sz="2000" b="1" i="0" u="none" strike="noStrike" baseline="0" dirty="0">
                <a:solidFill>
                  <a:srgbClr val="000000"/>
                </a:solidFill>
              </a:rPr>
              <a:t>Formation of Glycoproteins- </a:t>
            </a:r>
            <a:r>
              <a:rPr lang="en-US" sz="2000" b="0" i="0" u="none" strike="noStrike" baseline="0" dirty="0">
                <a:solidFill>
                  <a:srgbClr val="000000"/>
                </a:solidFill>
              </a:rPr>
              <a:t>The process of linking sugars to proteins to form glycoproteins starts in the RER and is completed in Golgi apparatus. </a:t>
            </a:r>
            <a:endParaRPr lang="ru-KZ" sz="3200" dirty="0"/>
          </a:p>
        </p:txBody>
      </p:sp>
    </p:spTree>
    <p:extLst>
      <p:ext uri="{BB962C8B-B14F-4D97-AF65-F5344CB8AC3E}">
        <p14:creationId xmlns:p14="http://schemas.microsoft.com/office/powerpoint/2010/main" val="212888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40407-342C-43E7-BD48-992CE259B113}"/>
              </a:ext>
            </a:extLst>
          </p:cNvPr>
          <p:cNvSpPr>
            <a:spLocks noGrp="1"/>
          </p:cNvSpPr>
          <p:nvPr>
            <p:ph type="title"/>
          </p:nvPr>
        </p:nvSpPr>
        <p:spPr>
          <a:xfrm>
            <a:off x="838200" y="186015"/>
            <a:ext cx="10515600" cy="1325563"/>
          </a:xfrm>
        </p:spPr>
        <p:txBody>
          <a:bodyPr/>
          <a:lstStyle/>
          <a:p>
            <a:r>
              <a:rPr lang="en-US" b="1" dirty="0">
                <a:solidFill>
                  <a:srgbClr val="000000"/>
                </a:solidFill>
                <a:latin typeface="Times-New-Roman,Bold"/>
              </a:rPr>
              <a:t> </a:t>
            </a:r>
            <a:r>
              <a:rPr lang="en-US" sz="2800" b="1" dirty="0">
                <a:solidFill>
                  <a:srgbClr val="000000"/>
                </a:solidFill>
                <a:latin typeface="+mn-lt"/>
              </a:rPr>
              <a:t>Importance of Endoplasmic Reticulum</a:t>
            </a:r>
            <a:endParaRPr lang="ru-KZ" dirty="0">
              <a:latin typeface="+mn-lt"/>
            </a:endParaRPr>
          </a:p>
        </p:txBody>
      </p:sp>
      <p:sp>
        <p:nvSpPr>
          <p:cNvPr id="3" name="Объект 2">
            <a:extLst>
              <a:ext uri="{FF2B5EF4-FFF2-40B4-BE49-F238E27FC236}">
                <a16:creationId xmlns:a16="http://schemas.microsoft.com/office/drawing/2014/main" id="{331DE293-DA47-4E1C-8B40-BE74084D3774}"/>
              </a:ext>
            </a:extLst>
          </p:cNvPr>
          <p:cNvSpPr>
            <a:spLocks noGrp="1"/>
          </p:cNvSpPr>
          <p:nvPr>
            <p:ph idx="1"/>
          </p:nvPr>
        </p:nvSpPr>
        <p:spPr>
          <a:xfrm>
            <a:off x="838200" y="1395167"/>
            <a:ext cx="10515600" cy="4781796"/>
          </a:xfrm>
        </p:spPr>
        <p:txBody>
          <a:bodyPr>
            <a:normAutofit/>
          </a:bodyPr>
          <a:lstStyle/>
          <a:p>
            <a:r>
              <a:rPr lang="en-US" sz="2000" b="0" i="0" u="none" strike="noStrike" baseline="0" dirty="0"/>
              <a:t>1. </a:t>
            </a:r>
            <a:r>
              <a:rPr lang="en-US" sz="2000" b="1" i="0" u="none" strike="noStrike" baseline="0" dirty="0"/>
              <a:t>Transport of Materials- </a:t>
            </a:r>
            <a:r>
              <a:rPr lang="en-US" sz="2000" b="0" i="0" u="none" strike="noStrike" baseline="0" dirty="0"/>
              <a:t>The ER facilitates transport of materials from one part of the cell to another thus forming the cell's circulatory system. </a:t>
            </a:r>
          </a:p>
          <a:p>
            <a:r>
              <a:rPr lang="en-US" sz="2000" b="0" i="0" u="none" strike="noStrike" baseline="0" dirty="0"/>
              <a:t>2. </a:t>
            </a:r>
            <a:r>
              <a:rPr lang="en-US" sz="2000" b="1" i="0" u="none" strike="noStrike" baseline="0" dirty="0"/>
              <a:t>Formation of Desmotubule- </a:t>
            </a:r>
            <a:r>
              <a:rPr lang="en-US" sz="2000" b="0" i="0" u="none" strike="noStrike" baseline="0" dirty="0"/>
              <a:t>Tubular extension, called desmotubule, extends through plasmodesmata to make ER continuous in the two adjacent plant cells. </a:t>
            </a:r>
          </a:p>
          <a:p>
            <a:r>
              <a:rPr lang="en-US" sz="2000" b="0" i="0" u="none" strike="noStrike" baseline="0" dirty="0"/>
              <a:t>3. </a:t>
            </a:r>
            <a:r>
              <a:rPr lang="en-US" sz="2000" b="1" i="0" u="none" strike="noStrike" baseline="0" dirty="0"/>
              <a:t>Support- </a:t>
            </a:r>
            <a:r>
              <a:rPr lang="en-US" sz="2000" b="0" i="0" u="none" strike="noStrike" baseline="0" dirty="0"/>
              <a:t>The ER acts as an intracellular supporting framework, the cytoskeleton that also maintains the form of the cell.</a:t>
            </a:r>
          </a:p>
          <a:p>
            <a:r>
              <a:rPr lang="en-US" sz="2000" b="0" i="0" u="none" strike="noStrike" baseline="0" dirty="0"/>
              <a:t> 4. </a:t>
            </a:r>
            <a:r>
              <a:rPr lang="en-US" sz="2000" b="1" i="0" u="none" strike="noStrike" baseline="0" dirty="0"/>
              <a:t>Localization of Organelles- </a:t>
            </a:r>
            <a:r>
              <a:rPr lang="en-US" sz="2000" b="0" i="0" u="none" strike="noStrike" baseline="0" dirty="0"/>
              <a:t>It keeps the cell organelles properly stationed and distributed in relation to one another. </a:t>
            </a:r>
          </a:p>
          <a:p>
            <a:r>
              <a:rPr lang="en-US" sz="2000" b="0" i="0" u="none" strike="noStrike" baseline="0" dirty="0"/>
              <a:t>5. </a:t>
            </a:r>
            <a:r>
              <a:rPr lang="en-US" sz="2000" b="1" i="0" u="none" strike="noStrike" baseline="0" dirty="0"/>
              <a:t>Surface for Synthesis- </a:t>
            </a:r>
            <a:r>
              <a:rPr lang="en-US" sz="2000" b="0" i="0" u="none" strike="noStrike" baseline="0" dirty="0"/>
              <a:t>The ER offers extensive surface for the synthesis of a variety of materials. </a:t>
            </a:r>
          </a:p>
          <a:p>
            <a:r>
              <a:rPr lang="en-US" sz="2000" b="0" i="0" u="none" strike="noStrike" baseline="0" dirty="0"/>
              <a:t>6. </a:t>
            </a:r>
            <a:r>
              <a:rPr lang="en-US" sz="2000" b="1" i="0" u="none" strike="noStrike" baseline="0" dirty="0"/>
              <a:t>Storage of Materials- </a:t>
            </a:r>
            <a:r>
              <a:rPr lang="en-US" sz="2000" b="0" i="0" u="none" strike="noStrike" baseline="0" dirty="0"/>
              <a:t>The ER provides space for temporary storage of synthetic products such as proteins and glycogen. </a:t>
            </a:r>
          </a:p>
          <a:p>
            <a:r>
              <a:rPr lang="en-US" sz="2000" b="0" i="0" u="none" strike="noStrike" baseline="0" dirty="0"/>
              <a:t>7. </a:t>
            </a:r>
            <a:r>
              <a:rPr lang="en-US" sz="2000" b="1" i="0" u="none" strike="noStrike" baseline="0" dirty="0"/>
              <a:t>Exchange of materials- </a:t>
            </a:r>
            <a:r>
              <a:rPr lang="en-US" sz="2000" b="0" i="0" u="none" strike="noStrike" baseline="0" dirty="0"/>
              <a:t>The ER helps in the exchange of materials between the cytoplasm and the nucleus. 8. </a:t>
            </a:r>
            <a:r>
              <a:rPr lang="en-US" sz="2000" b="1" i="0" u="none" strike="noStrike" baseline="0" dirty="0"/>
              <a:t>Location of Enzymes- </a:t>
            </a:r>
            <a:r>
              <a:rPr lang="en-US" sz="2000" b="0" i="0" u="none" strike="noStrike" baseline="0" dirty="0"/>
              <a:t>A variety of enzymes is located in the ER membranes to catalyze the biochemical reactions. </a:t>
            </a:r>
            <a:endParaRPr lang="ru-KZ" sz="3200" dirty="0"/>
          </a:p>
        </p:txBody>
      </p:sp>
    </p:spTree>
    <p:extLst>
      <p:ext uri="{BB962C8B-B14F-4D97-AF65-F5344CB8AC3E}">
        <p14:creationId xmlns:p14="http://schemas.microsoft.com/office/powerpoint/2010/main" val="6898530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3370</Words>
  <Application>Microsoft Office PowerPoint</Application>
  <PresentationFormat>Широкоэкранный</PresentationFormat>
  <Paragraphs>107</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Calibri Light</vt:lpstr>
      <vt:lpstr>Poppins</vt:lpstr>
      <vt:lpstr>Times New Roman</vt:lpstr>
      <vt:lpstr>Times-New-Roman</vt:lpstr>
      <vt:lpstr>Times-New-Roman,Bold</vt:lpstr>
      <vt:lpstr>Тема Office</vt:lpstr>
      <vt:lpstr>Lecture №3</vt:lpstr>
      <vt:lpstr>Endoplasmic reticulum</vt:lpstr>
      <vt:lpstr>Презентация PowerPoint</vt:lpstr>
      <vt:lpstr>Smooth Endoplasmic Reticulum: </vt:lpstr>
      <vt:lpstr>Rough Endoplasmic Reticulum (RER): </vt:lpstr>
      <vt:lpstr>Презентация PowerPoint</vt:lpstr>
      <vt:lpstr>Functions of smooth endoplasmic reticulum</vt:lpstr>
      <vt:lpstr>Functions of rough endoplasmic reticulum </vt:lpstr>
      <vt:lpstr> Importance of Endoplasmic Reticulum</vt:lpstr>
      <vt:lpstr>Golgi apparatus</vt:lpstr>
      <vt:lpstr>Structure of Golgi Bodies:-  </vt:lpstr>
      <vt:lpstr>Презентация PowerPoint</vt:lpstr>
      <vt:lpstr>Презентация PowerPoint</vt:lpstr>
      <vt:lpstr>Functions of Golgi Bodies:</vt:lpstr>
      <vt:lpstr>Презентация PowerPoint</vt:lpstr>
      <vt:lpstr> Vacuole </vt:lpstr>
      <vt:lpstr>Functions of vacuoles</vt:lpstr>
      <vt:lpstr>Lysosomes</vt:lpstr>
      <vt:lpstr> There are four types of lysosomes: primary, secondary, residual bodies and cytolysosome or autophagosome.</vt:lpstr>
      <vt:lpstr>Презентация PowerPoint</vt:lpstr>
      <vt:lpstr>Презентация PowerPoint</vt:lpstr>
      <vt:lpstr>Functions of lysosomes </vt:lpstr>
      <vt:lpstr>Peroxisome</vt:lpstr>
      <vt:lpstr>Презентация PowerPoint</vt:lpstr>
      <vt:lpstr>Functions of Peroxisomes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Алена Запарина</dc:creator>
  <cp:lastModifiedBy>Алена Запарина</cp:lastModifiedBy>
  <cp:revision>1</cp:revision>
  <dcterms:created xsi:type="dcterms:W3CDTF">2024-09-22T17:59:36Z</dcterms:created>
  <dcterms:modified xsi:type="dcterms:W3CDTF">2024-09-22T19:03:10Z</dcterms:modified>
</cp:coreProperties>
</file>